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8976D"/>
    <a:srgbClr val="9AA71D"/>
    <a:srgbClr val="C5CD69"/>
    <a:srgbClr val="D3DA8D"/>
    <a:srgbClr val="99ABC3"/>
    <a:srgbClr val="6185A5"/>
    <a:srgbClr val="306585"/>
    <a:srgbClr val="003B5C"/>
    <a:srgbClr val="E3E6BA"/>
    <a:srgbClr val="4A759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98" autoAdjust="0"/>
    <p:restoredTop sz="94660"/>
  </p:normalViewPr>
  <p:slideViewPr>
    <p:cSldViewPr snapToGrid="0">
      <p:cViewPr varScale="1">
        <p:scale>
          <a:sx n="67" d="100"/>
          <a:sy n="67" d="100"/>
        </p:scale>
        <p:origin x="1244" y="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 Thick Blue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297" y="595037"/>
            <a:ext cx="8333569" cy="932688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Content Placeholder 13"/>
          <p:cNvSpPr>
            <a:spLocks noGrp="1"/>
          </p:cNvSpPr>
          <p:nvPr>
            <p:ph sz="quarter" idx="10"/>
          </p:nvPr>
        </p:nvSpPr>
        <p:spPr>
          <a:xfrm>
            <a:off x="212743" y="1737937"/>
            <a:ext cx="8330123" cy="407193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636917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192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9290" y="594360"/>
            <a:ext cx="8324427" cy="932688"/>
          </a:xfrm>
        </p:spPr>
        <p:txBody>
          <a:bodyPr anchor="t">
            <a:normAutofit/>
          </a:bodyPr>
          <a:lstStyle>
            <a:lvl1pPr algn="l"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9289" y="1554480"/>
            <a:ext cx="8315966" cy="722376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9AA71D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457200" y="2423160"/>
            <a:ext cx="8220456" cy="3959352"/>
          </a:xfrm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1261974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0829" y="595037"/>
            <a:ext cx="8636784" cy="93268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0829" y="1834091"/>
            <a:ext cx="8636784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Lucida Sans" panose="020B0602030504020204" pitchFamily="34" charset="0"/>
                <a:ea typeface="+mn-ea"/>
                <a:cs typeface="+mn-cs"/>
              </a:rPr>
              <a:t>Edit Master text styles</a:t>
            </a:r>
          </a:p>
          <a:p>
            <a:pPr marL="0" marR="0" lvl="1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Lucida Sans" panose="020B0602030504020204" pitchFamily="34" charset="0"/>
                <a:ea typeface="+mn-ea"/>
                <a:cs typeface="+mn-cs"/>
              </a:rPr>
              <a:t>Second level</a:t>
            </a:r>
          </a:p>
          <a:p>
            <a:pPr marL="0" marR="0" lvl="2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Lucida Sans" panose="020B0602030504020204" pitchFamily="34" charset="0"/>
                <a:ea typeface="+mn-ea"/>
                <a:cs typeface="+mn-cs"/>
              </a:rPr>
              <a:t>Third level</a:t>
            </a:r>
          </a:p>
          <a:p>
            <a:pPr marL="0" marR="0" lvl="3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Lucida Sans" panose="020B0602030504020204" pitchFamily="34" charset="0"/>
                <a:ea typeface="+mn-ea"/>
                <a:cs typeface="+mn-cs"/>
              </a:rPr>
              <a:t>Fourth level</a:t>
            </a:r>
          </a:p>
          <a:p>
            <a:pPr marL="0" marR="0" lvl="4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srgbClr val="003366"/>
                </a:solidFill>
                <a:effectLst/>
                <a:uLnTx/>
                <a:uFillTx/>
                <a:latin typeface="Lucida Sans" panose="020B0602030504020204" pitchFamily="34" charset="0"/>
                <a:ea typeface="+mn-ea"/>
                <a:cs typeface="+mn-cs"/>
              </a:rPr>
              <a:t>Fifth level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3366"/>
              </a:solidFill>
              <a:effectLst/>
              <a:uLnTx/>
              <a:uFillTx/>
              <a:latin typeface="Lucida Sans" panose="020B0602030504020204" pitchFamily="34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647950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1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00456A"/>
          </a:solidFill>
          <a:latin typeface="Lucida Sans" panose="020B0602030504020204" pitchFamily="34" charset="0"/>
          <a:ea typeface="+mj-ea"/>
          <a:cs typeface="+mj-cs"/>
        </a:defRPr>
      </a:lvl1pPr>
    </p:titleStyle>
    <p:bodyStyle>
      <a:lvl1pPr marL="0" marR="0" indent="0" algn="l" defTabSz="914400" rtl="0" eaLnBrk="1" fontAlgn="auto" latinLnBrk="0" hangingPunct="1">
        <a:lnSpc>
          <a:spcPct val="90000"/>
        </a:lnSpc>
        <a:spcBef>
          <a:spcPts val="1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rgbClr val="00456B"/>
          </a:solidFill>
          <a:latin typeface="Lucida Sans" panose="020B0602030504020204" pitchFamily="34" charset="0"/>
          <a:ea typeface="+mn-ea"/>
          <a:cs typeface="+mn-cs"/>
        </a:defRPr>
      </a:lvl1pPr>
      <a:lvl2pPr marL="342900" marR="0" indent="-3429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9AA71D"/>
        </a:buClr>
        <a:buSzTx/>
        <a:buFont typeface="Arial" panose="020B0604020202020204" pitchFamily="34" charset="0"/>
        <a:buChar char="•"/>
        <a:tabLst/>
        <a:defRPr sz="2000" kern="1200">
          <a:solidFill>
            <a:srgbClr val="00456B"/>
          </a:solidFill>
          <a:latin typeface="Lucida Sans" panose="020B0602030504020204" pitchFamily="34" charset="0"/>
          <a:ea typeface="+mn-ea"/>
          <a:cs typeface="+mn-cs"/>
        </a:defRPr>
      </a:lvl2pPr>
      <a:lvl3pPr marL="685800" marR="0" indent="-3429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9AA71D"/>
        </a:buClr>
        <a:buSzTx/>
        <a:buFont typeface="Arial" panose="020B0604020202020204" pitchFamily="34" charset="0"/>
        <a:buChar char="•"/>
        <a:tabLst/>
        <a:defRPr sz="2000" kern="1200">
          <a:solidFill>
            <a:srgbClr val="00456B"/>
          </a:solidFill>
          <a:latin typeface="Lucida Sans" panose="020B0602030504020204" pitchFamily="34" charset="0"/>
          <a:ea typeface="+mn-ea"/>
          <a:cs typeface="+mn-cs"/>
        </a:defRPr>
      </a:lvl3pPr>
      <a:lvl4pPr marL="1028700" marR="0" indent="-3429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9AA71D"/>
        </a:buClr>
        <a:buSzTx/>
        <a:buFont typeface="Arial" panose="020B0604020202020204" pitchFamily="34" charset="0"/>
        <a:buChar char="•"/>
        <a:tabLst/>
        <a:defRPr sz="2000" kern="1200">
          <a:solidFill>
            <a:srgbClr val="00456B"/>
          </a:solidFill>
          <a:latin typeface="Lucida Sans" panose="020B0602030504020204" pitchFamily="34" charset="0"/>
          <a:ea typeface="+mn-ea"/>
          <a:cs typeface="+mn-cs"/>
        </a:defRPr>
      </a:lvl4pPr>
      <a:lvl5pPr marL="1371600" marR="0" indent="-342900" algn="l" defTabSz="914400" rtl="0" eaLnBrk="1" fontAlgn="auto" latinLnBrk="0" hangingPunct="1">
        <a:lnSpc>
          <a:spcPct val="90000"/>
        </a:lnSpc>
        <a:spcBef>
          <a:spcPts val="500"/>
        </a:spcBef>
        <a:spcAft>
          <a:spcPts val="0"/>
        </a:spcAft>
        <a:buClr>
          <a:srgbClr val="9AA71D"/>
        </a:buClr>
        <a:buSzTx/>
        <a:buFont typeface="Arial" panose="020B0604020202020204" pitchFamily="34" charset="0"/>
        <a:buChar char="•"/>
        <a:tabLst/>
        <a:defRPr sz="2000" kern="1200">
          <a:solidFill>
            <a:srgbClr val="00456B"/>
          </a:solidFill>
          <a:latin typeface="Lucida Sans" panose="020B060203050402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192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AE5EC09-E376-4ED6-AFDA-E11CCF6808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09" y="1171009"/>
            <a:ext cx="4658556" cy="4658556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873A7B09-8B87-4895-AFA5-CACAEDB3EC3D}"/>
              </a:ext>
            </a:extLst>
          </p:cNvPr>
          <p:cNvSpPr txBox="1">
            <a:spLocks/>
          </p:cNvSpPr>
          <p:nvPr/>
        </p:nvSpPr>
        <p:spPr>
          <a:xfrm>
            <a:off x="209297" y="75345"/>
            <a:ext cx="8333569" cy="932688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b="1" kern="1200">
                <a:solidFill>
                  <a:srgbClr val="00456A"/>
                </a:solidFill>
                <a:latin typeface="Lucida Sans" panose="020B0602030504020204" pitchFamily="34" charset="0"/>
                <a:ea typeface="+mj-ea"/>
                <a:cs typeface="+mj-cs"/>
              </a:defRPr>
            </a:lvl1pPr>
          </a:lstStyle>
          <a:p>
            <a:r>
              <a:rPr lang="en-NZ" dirty="0"/>
              <a:t>NZTA’s open data framework, 2019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C3D64D51-1F32-430C-A215-9F66517292D4}"/>
              </a:ext>
            </a:extLst>
          </p:cNvPr>
          <p:cNvGrpSpPr/>
          <p:nvPr/>
        </p:nvGrpSpPr>
        <p:grpSpPr>
          <a:xfrm>
            <a:off x="5477732" y="806742"/>
            <a:ext cx="3528070" cy="3389288"/>
            <a:chOff x="5377918" y="3219161"/>
            <a:chExt cx="3528070" cy="3389288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FD7C1C38-34F4-4DB6-BF6B-F028A97A45EF}"/>
                </a:ext>
              </a:extLst>
            </p:cNvPr>
            <p:cNvSpPr/>
            <p:nvPr/>
          </p:nvSpPr>
          <p:spPr>
            <a:xfrm>
              <a:off x="5819485" y="3836313"/>
              <a:ext cx="3086503" cy="276999"/>
            </a:xfrm>
            <a:prstGeom prst="rect">
              <a:avLst/>
            </a:prstGeom>
            <a:solidFill>
              <a:srgbClr val="003B5C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Identify</a:t>
              </a: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41B2362-CD2D-4DF3-A197-52AD829FE8FA}"/>
                </a:ext>
              </a:extLst>
            </p:cNvPr>
            <p:cNvSpPr/>
            <p:nvPr/>
          </p:nvSpPr>
          <p:spPr>
            <a:xfrm>
              <a:off x="5377918" y="3803936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003B5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003B5C"/>
                  </a:solidFill>
                  <a:cs typeface="Arial" pitchFamily="34" charset="0"/>
                </a:rPr>
                <a:t>1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6AC087B8-04F9-4F69-A081-EBF4865F664D}"/>
                </a:ext>
              </a:extLst>
            </p:cNvPr>
            <p:cNvSpPr/>
            <p:nvPr/>
          </p:nvSpPr>
          <p:spPr>
            <a:xfrm>
              <a:off x="5819485" y="4246773"/>
              <a:ext cx="3086503" cy="276999"/>
            </a:xfrm>
            <a:prstGeom prst="rect">
              <a:avLst/>
            </a:prstGeom>
            <a:solidFill>
              <a:srgbClr val="306585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solidFill>
                    <a:schemeClr val="bg1"/>
                  </a:solidFill>
                  <a:latin typeface="Calibri Light" panose="020F0302020204030204" pitchFamily="34" charset="0"/>
                </a:rPr>
                <a:t>Assess</a:t>
              </a:r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E53EC23E-0F2A-44AB-B884-232E79AAA561}"/>
                </a:ext>
              </a:extLst>
            </p:cNvPr>
            <p:cNvSpPr/>
            <p:nvPr/>
          </p:nvSpPr>
          <p:spPr>
            <a:xfrm>
              <a:off x="5377918" y="4214396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30658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306585"/>
                  </a:solidFill>
                  <a:cs typeface="Arial" pitchFamily="34" charset="0"/>
                </a:rPr>
                <a:t>2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6143035-AF74-4586-98C6-C98A7F85EADE}"/>
                </a:ext>
              </a:extLst>
            </p:cNvPr>
            <p:cNvSpPr/>
            <p:nvPr/>
          </p:nvSpPr>
          <p:spPr>
            <a:xfrm>
              <a:off x="5819485" y="4657233"/>
              <a:ext cx="3086503" cy="276999"/>
            </a:xfrm>
            <a:prstGeom prst="rect">
              <a:avLst/>
            </a:prstGeom>
            <a:solidFill>
              <a:srgbClr val="6185A5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 err="1">
                  <a:solidFill>
                    <a:schemeClr val="bg1"/>
                  </a:solidFill>
                  <a:latin typeface="Calibri Light" panose="020F0302020204030204" pitchFamily="34" charset="0"/>
                </a:rPr>
                <a:t>Prioritise</a:t>
              </a:r>
              <a:endParaRPr lang="en-US" sz="1200" b="1" dirty="0">
                <a:solidFill>
                  <a:schemeClr val="bg1"/>
                </a:solidFill>
                <a:latin typeface="Calibri Light" panose="020F0302020204030204" pitchFamily="34" charset="0"/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354686DE-02FF-4AC3-B8A1-54A216C86AA2}"/>
                </a:ext>
              </a:extLst>
            </p:cNvPr>
            <p:cNvSpPr/>
            <p:nvPr/>
          </p:nvSpPr>
          <p:spPr>
            <a:xfrm>
              <a:off x="5377918" y="4624856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6185A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6185A5"/>
                  </a:solidFill>
                  <a:cs typeface="Arial" pitchFamily="34" charset="0"/>
                </a:rPr>
                <a:t>3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8058DDA-7070-4591-96C6-70C23253BB3C}"/>
                </a:ext>
              </a:extLst>
            </p:cNvPr>
            <p:cNvSpPr/>
            <p:nvPr/>
          </p:nvSpPr>
          <p:spPr>
            <a:xfrm>
              <a:off x="5819485" y="5067693"/>
              <a:ext cx="3086503" cy="276999"/>
            </a:xfrm>
            <a:prstGeom prst="rect">
              <a:avLst/>
            </a:prstGeom>
            <a:gradFill>
              <a:gsLst>
                <a:gs pos="0">
                  <a:srgbClr val="E3E6BA"/>
                </a:gs>
                <a:gs pos="100000">
                  <a:srgbClr val="99ABC3"/>
                </a:gs>
              </a:gsLst>
              <a:lin ang="16200000" scaled="1"/>
            </a:gra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latin typeface="Calibri Light" panose="020F0302020204030204" pitchFamily="34" charset="0"/>
                </a:rPr>
                <a:t>Prepare</a:t>
              </a:r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0EEF7B09-2ADE-4589-AC2A-441DF1F8791C}"/>
                </a:ext>
              </a:extLst>
            </p:cNvPr>
            <p:cNvSpPr/>
            <p:nvPr/>
          </p:nvSpPr>
          <p:spPr>
            <a:xfrm>
              <a:off x="5377918" y="5035316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99ABC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99ABC3"/>
                  </a:solidFill>
                  <a:cs typeface="Arial" pitchFamily="34" charset="0"/>
                </a:rPr>
                <a:t>4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22572734-F2B7-4564-804E-8F54EC7F59B5}"/>
                </a:ext>
              </a:extLst>
            </p:cNvPr>
            <p:cNvSpPr/>
            <p:nvPr/>
          </p:nvSpPr>
          <p:spPr>
            <a:xfrm>
              <a:off x="5819485" y="5478153"/>
              <a:ext cx="3086503" cy="276999"/>
            </a:xfrm>
            <a:prstGeom prst="rect">
              <a:avLst/>
            </a:prstGeom>
            <a:solidFill>
              <a:srgbClr val="D3DA8D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latin typeface="Calibri Light" panose="020F0302020204030204" pitchFamily="34" charset="0"/>
                </a:rPr>
                <a:t>Approve</a:t>
              </a:r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B611AD46-AF33-4307-B774-D1F3183038F2}"/>
                </a:ext>
              </a:extLst>
            </p:cNvPr>
            <p:cNvSpPr/>
            <p:nvPr/>
          </p:nvSpPr>
          <p:spPr>
            <a:xfrm>
              <a:off x="5377918" y="5445776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D3DA8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D3DA8D"/>
                  </a:solidFill>
                  <a:cs typeface="Arial" pitchFamily="34" charset="0"/>
                </a:rPr>
                <a:t>5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D71AC96A-8D1B-481C-8510-CD8337D3D103}"/>
                </a:ext>
              </a:extLst>
            </p:cNvPr>
            <p:cNvSpPr/>
            <p:nvPr/>
          </p:nvSpPr>
          <p:spPr>
            <a:xfrm>
              <a:off x="5819485" y="5888613"/>
              <a:ext cx="3086503" cy="276999"/>
            </a:xfrm>
            <a:prstGeom prst="rect">
              <a:avLst/>
            </a:prstGeom>
            <a:solidFill>
              <a:srgbClr val="C5CD69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latin typeface="Calibri Light" panose="020F0302020204030204" pitchFamily="34" charset="0"/>
                </a:rPr>
                <a:t>Release and maintain</a:t>
              </a:r>
              <a:endParaRPr lang="en-US" sz="1050" cap="small" dirty="0">
                <a:effectLst>
                  <a:outerShdw blurRad="25400" dist="38100" dir="2700000" algn="tl">
                    <a:srgbClr val="000000">
                      <a:alpha val="70000"/>
                    </a:srgbClr>
                  </a:outerShdw>
                </a:effectLst>
                <a:latin typeface="Calibri Light" panose="020F0302020204030204" pitchFamily="34" charset="0"/>
                <a:cs typeface="Arial" pitchFamily="34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01DF743E-D8CF-44D0-97DF-5BBA1CC78FE7}"/>
                </a:ext>
              </a:extLst>
            </p:cNvPr>
            <p:cNvSpPr/>
            <p:nvPr/>
          </p:nvSpPr>
          <p:spPr>
            <a:xfrm>
              <a:off x="5377918" y="5856236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C5CD6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C5CD69"/>
                  </a:solidFill>
                  <a:cs typeface="Arial" pitchFamily="34" charset="0"/>
                </a:rPr>
                <a:t>6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4F755A5-DFF8-406E-8F47-E46519FD6157}"/>
                </a:ext>
              </a:extLst>
            </p:cNvPr>
            <p:cNvSpPr/>
            <p:nvPr/>
          </p:nvSpPr>
          <p:spPr>
            <a:xfrm>
              <a:off x="5819485" y="6299074"/>
              <a:ext cx="3086503" cy="276999"/>
            </a:xfrm>
            <a:prstGeom prst="rect">
              <a:avLst/>
            </a:prstGeom>
            <a:solidFill>
              <a:srgbClr val="9AA71D"/>
            </a:solidFill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200" b="1" dirty="0">
                  <a:latin typeface="Calibri Light" panose="020F0302020204030204" pitchFamily="34" charset="0"/>
                </a:rPr>
                <a:t>Measure and report</a:t>
              </a:r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C6F23362-68A5-4971-90CF-4A189C85B418}"/>
                </a:ext>
              </a:extLst>
            </p:cNvPr>
            <p:cNvSpPr/>
            <p:nvPr/>
          </p:nvSpPr>
          <p:spPr>
            <a:xfrm>
              <a:off x="5377918" y="6266697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9AA71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9AA71D"/>
                  </a:solidFill>
                  <a:cs typeface="Arial" pitchFamily="34" charset="0"/>
                </a:rPr>
                <a:t>7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CAB0834B-4600-4257-9823-FB5D8CEA67B4}"/>
                </a:ext>
              </a:extLst>
            </p:cNvPr>
            <p:cNvSpPr/>
            <p:nvPr/>
          </p:nvSpPr>
          <p:spPr>
            <a:xfrm>
              <a:off x="5819484" y="3219161"/>
              <a:ext cx="3086503" cy="584775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latin typeface="Calibri Light" panose="020F0302020204030204" pitchFamily="34" charset="0"/>
                  <a:cs typeface="Arial" pitchFamily="34" charset="0"/>
                </a:rPr>
                <a:t>NZTA open data framework – primary layer</a:t>
              </a:r>
              <a:endParaRPr lang="en-US" sz="1200" dirty="0">
                <a:latin typeface="Calibri Light" panose="020F0302020204030204" pitchFamily="34" charset="0"/>
                <a:cs typeface="Arial" pitchFamily="34" charset="0"/>
              </a:endParaRPr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87E0F27-469C-4D68-B1E7-2B6F565FCC4C}"/>
              </a:ext>
            </a:extLst>
          </p:cNvPr>
          <p:cNvGrpSpPr/>
          <p:nvPr/>
        </p:nvGrpSpPr>
        <p:grpSpPr>
          <a:xfrm>
            <a:off x="5478656" y="4609143"/>
            <a:ext cx="3528070" cy="1777077"/>
            <a:chOff x="5377917" y="1002485"/>
            <a:chExt cx="3528070" cy="1777077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6CF022F-0C56-4A62-9CFB-4A2547018D96}"/>
                </a:ext>
              </a:extLst>
            </p:cNvPr>
            <p:cNvSpPr/>
            <p:nvPr/>
          </p:nvSpPr>
          <p:spPr>
            <a:xfrm>
              <a:off x="5725862" y="1002485"/>
              <a:ext cx="3086503" cy="584776"/>
            </a:xfrm>
            <a:prstGeom prst="rect">
              <a:avLst/>
            </a:prstGeom>
            <a:noFill/>
            <a:ln w="381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1600" b="1" dirty="0">
                  <a:latin typeface="Calibri Light" panose="020F0302020204030204" pitchFamily="34" charset="0"/>
                  <a:cs typeface="Arial" pitchFamily="34" charset="0"/>
                </a:rPr>
                <a:t>NZTA open data framework – governance layer</a:t>
              </a:r>
              <a:endParaRPr lang="en-US" sz="1200" dirty="0">
                <a:latin typeface="Calibri Light" panose="020F0302020204030204" pitchFamily="34" charset="0"/>
                <a:cs typeface="Arial" pitchFamily="34" charset="0"/>
              </a:endParaRPr>
            </a:p>
          </p:txBody>
        </p: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C8BA5D79-2164-4CB4-BAFF-1FED4421A197}"/>
                </a:ext>
              </a:extLst>
            </p:cNvPr>
            <p:cNvGrpSpPr/>
            <p:nvPr/>
          </p:nvGrpSpPr>
          <p:grpSpPr>
            <a:xfrm>
              <a:off x="5377917" y="1616890"/>
              <a:ext cx="3528070" cy="341752"/>
              <a:chOff x="5452981" y="664951"/>
              <a:chExt cx="3528070" cy="341752"/>
            </a:xfrm>
            <a:solidFill>
              <a:schemeClr val="accent5"/>
            </a:solidFill>
          </p:grpSpPr>
          <p:sp>
            <p:nvSpPr>
              <p:cNvPr id="24" name="Rectangle 23">
                <a:extLst>
                  <a:ext uri="{FF2B5EF4-FFF2-40B4-BE49-F238E27FC236}">
                    <a16:creationId xmlns:a16="http://schemas.microsoft.com/office/drawing/2014/main" id="{550265B4-8680-4714-9D67-769FA3277277}"/>
                  </a:ext>
                </a:extLst>
              </p:cNvPr>
              <p:cNvSpPr/>
              <p:nvPr/>
            </p:nvSpPr>
            <p:spPr>
              <a:xfrm>
                <a:off x="5894548" y="697328"/>
                <a:ext cx="3086503" cy="276999"/>
              </a:xfrm>
              <a:prstGeom prst="rect">
                <a:avLst/>
              </a:prstGeom>
              <a:grpFill/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chemeClr val="bg1"/>
                    </a:solidFill>
                    <a:latin typeface="Calibri Light" panose="020F0302020204030204" pitchFamily="34" charset="0"/>
                  </a:rPr>
                  <a:t>Data steward(s) / data coordinator(s)</a:t>
                </a:r>
              </a:p>
            </p:txBody>
          </p:sp>
          <p:sp>
            <p:nvSpPr>
              <p:cNvPr id="25" name="Oval 24">
                <a:extLst>
                  <a:ext uri="{FF2B5EF4-FFF2-40B4-BE49-F238E27FC236}">
                    <a16:creationId xmlns:a16="http://schemas.microsoft.com/office/drawing/2014/main" id="{A69726B5-3371-4CFE-BDCF-D7267288CED7}"/>
                  </a:ext>
                </a:extLst>
              </p:cNvPr>
              <p:cNvSpPr/>
              <p:nvPr/>
            </p:nvSpPr>
            <p:spPr>
              <a:xfrm>
                <a:off x="5452981" y="664951"/>
                <a:ext cx="341752" cy="34175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5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cap="small" dirty="0">
                    <a:solidFill>
                      <a:schemeClr val="accent5"/>
                    </a:solidFill>
                    <a:cs typeface="Arial" pitchFamily="34" charset="0"/>
                  </a:rPr>
                  <a:t>8</a:t>
                </a:r>
              </a:p>
            </p:txBody>
          </p: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560D9186-57ED-4201-BA9C-A12E319B6965}"/>
                </a:ext>
              </a:extLst>
            </p:cNvPr>
            <p:cNvGrpSpPr/>
            <p:nvPr/>
          </p:nvGrpSpPr>
          <p:grpSpPr>
            <a:xfrm>
              <a:off x="5377917" y="2027350"/>
              <a:ext cx="3528070" cy="341752"/>
              <a:chOff x="5452981" y="1442235"/>
              <a:chExt cx="3528070" cy="341752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C4EDEE9E-1981-4732-AC49-BCFCD0C41AF0}"/>
                  </a:ext>
                </a:extLst>
              </p:cNvPr>
              <p:cNvSpPr/>
              <p:nvPr/>
            </p:nvSpPr>
            <p:spPr>
              <a:xfrm>
                <a:off x="5894548" y="1474612"/>
                <a:ext cx="3086503" cy="276999"/>
              </a:xfrm>
              <a:prstGeom prst="rect">
                <a:avLst/>
              </a:prstGeom>
              <a:solidFill>
                <a:schemeClr val="accent6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chemeClr val="bg1"/>
                    </a:solidFill>
                    <a:latin typeface="Calibri Light" panose="020F0302020204030204" pitchFamily="34" charset="0"/>
                  </a:rPr>
                  <a:t>Subject matter expert(s) / business owner(s)</a:t>
                </a:r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B63FC56F-259E-4271-B89E-9D673B36E1D2}"/>
                  </a:ext>
                </a:extLst>
              </p:cNvPr>
              <p:cNvSpPr/>
              <p:nvPr/>
            </p:nvSpPr>
            <p:spPr>
              <a:xfrm>
                <a:off x="5452981" y="1442235"/>
                <a:ext cx="341752" cy="34175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accent6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b="1" cap="small" dirty="0">
                    <a:solidFill>
                      <a:schemeClr val="accent6"/>
                    </a:solidFill>
                    <a:cs typeface="Arial" pitchFamily="34" charset="0"/>
                  </a:rPr>
                  <a:t>9</a:t>
                </a:r>
              </a:p>
            </p:txBody>
          </p:sp>
        </p:grp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C11D7822-5B99-4B06-B2A9-6226CF01EC70}"/>
                </a:ext>
              </a:extLst>
            </p:cNvPr>
            <p:cNvGrpSpPr/>
            <p:nvPr/>
          </p:nvGrpSpPr>
          <p:grpSpPr>
            <a:xfrm>
              <a:off x="5377917" y="2437810"/>
              <a:ext cx="3528070" cy="341752"/>
              <a:chOff x="5452981" y="2234930"/>
              <a:chExt cx="3528070" cy="341752"/>
            </a:xfrm>
          </p:grpSpPr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CBFD7A64-E54A-427A-B0FB-7F68A202E116}"/>
                  </a:ext>
                </a:extLst>
              </p:cNvPr>
              <p:cNvSpPr/>
              <p:nvPr/>
            </p:nvSpPr>
            <p:spPr>
              <a:xfrm>
                <a:off x="5894548" y="2267307"/>
                <a:ext cx="3086503" cy="276999"/>
              </a:xfrm>
              <a:prstGeom prst="rect">
                <a:avLst/>
              </a:prstGeom>
              <a:solidFill>
                <a:srgbClr val="78976D"/>
              </a:solidFill>
              <a:ln w="38100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200" b="1" dirty="0">
                    <a:solidFill>
                      <a:schemeClr val="bg1"/>
                    </a:solidFill>
                    <a:latin typeface="Calibri Light" panose="020F0302020204030204" pitchFamily="34" charset="0"/>
                  </a:rPr>
                  <a:t>Data custodian(s) / other managers</a:t>
                </a:r>
              </a:p>
            </p:txBody>
          </p:sp>
          <p:sp>
            <p:nvSpPr>
              <p:cNvPr id="31" name="Oval 30">
                <a:extLst>
                  <a:ext uri="{FF2B5EF4-FFF2-40B4-BE49-F238E27FC236}">
                    <a16:creationId xmlns:a16="http://schemas.microsoft.com/office/drawing/2014/main" id="{81A1B19F-8347-4B28-9A8C-70A8AC7F4989}"/>
                  </a:ext>
                </a:extLst>
              </p:cNvPr>
              <p:cNvSpPr/>
              <p:nvPr/>
            </p:nvSpPr>
            <p:spPr>
              <a:xfrm>
                <a:off x="5452981" y="2234930"/>
                <a:ext cx="341752" cy="341752"/>
              </a:xfrm>
              <a:prstGeom prst="ellipse">
                <a:avLst/>
              </a:prstGeom>
              <a:solidFill>
                <a:schemeClr val="bg1"/>
              </a:solidFill>
              <a:ln w="38100" cap="flat" cmpd="sng" algn="ctr">
                <a:solidFill>
                  <a:schemeClr val="tx2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ctr" anchorCtr="0" compatLnSpc="1">
                <a:prstTxWarp prst="textNoShape">
                  <a:avLst/>
                </a:prstTxWarp>
                <a:noAutofit/>
              </a:bodyPr>
              <a:lstStyle>
                <a:defPPr>
                  <a:defRPr lang="fr-FR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b="1" cap="small" dirty="0">
                  <a:solidFill>
                    <a:schemeClr val="tx2"/>
                  </a:solidFill>
                  <a:cs typeface="Arial" pitchFamily="34" charset="0"/>
                </a:endParaRPr>
              </a:p>
            </p:txBody>
          </p:sp>
        </p:grp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B041FEE3-33D4-4FAD-8B3A-933A77686953}"/>
              </a:ext>
            </a:extLst>
          </p:cNvPr>
          <p:cNvGrpSpPr/>
          <p:nvPr/>
        </p:nvGrpSpPr>
        <p:grpSpPr>
          <a:xfrm>
            <a:off x="339452" y="1669106"/>
            <a:ext cx="4744484" cy="3874589"/>
            <a:chOff x="390893" y="1994974"/>
            <a:chExt cx="4744484" cy="3874589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5EB7EEA7-F1C9-4E0A-8274-E6251D1F9B1E}"/>
                </a:ext>
              </a:extLst>
            </p:cNvPr>
            <p:cNvSpPr/>
            <p:nvPr/>
          </p:nvSpPr>
          <p:spPr>
            <a:xfrm>
              <a:off x="2748194" y="1994974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accent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chemeClr val="accent5"/>
                  </a:solidFill>
                  <a:cs typeface="Arial" pitchFamily="34" charset="0"/>
                </a:rPr>
                <a:t>8</a:t>
              </a:r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659A8746-7548-4BE9-AFDE-16AE42BF0381}"/>
                </a:ext>
              </a:extLst>
            </p:cNvPr>
            <p:cNvSpPr/>
            <p:nvPr/>
          </p:nvSpPr>
          <p:spPr>
            <a:xfrm>
              <a:off x="4205205" y="2588157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chemeClr val="accent6"/>
                  </a:solidFill>
                  <a:cs typeface="Arial" pitchFamily="34" charset="0"/>
                </a:rPr>
                <a:t>9</a:t>
              </a:r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58D5EB4-F5B4-4C96-8D23-DE2191F8BEEF}"/>
                </a:ext>
              </a:extLst>
            </p:cNvPr>
            <p:cNvSpPr/>
            <p:nvPr/>
          </p:nvSpPr>
          <p:spPr>
            <a:xfrm>
              <a:off x="3257101" y="5527811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chemeClr val="accent6"/>
                  </a:solidFill>
                  <a:cs typeface="Arial" pitchFamily="34" charset="0"/>
                </a:rPr>
                <a:t>9</a:t>
              </a:r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F5368AED-CA91-434F-BCC7-0BD57E576DF7}"/>
                </a:ext>
              </a:extLst>
            </p:cNvPr>
            <p:cNvSpPr/>
            <p:nvPr/>
          </p:nvSpPr>
          <p:spPr>
            <a:xfrm>
              <a:off x="1156210" y="2299311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chemeClr val="accent6"/>
                  </a:solidFill>
                  <a:cs typeface="Arial" pitchFamily="34" charset="0"/>
                </a:rPr>
                <a:t>9</a:t>
              </a: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055D833-5897-4CB2-878C-42D6538FD14C}"/>
                </a:ext>
              </a:extLst>
            </p:cNvPr>
            <p:cNvSpPr/>
            <p:nvPr/>
          </p:nvSpPr>
          <p:spPr>
            <a:xfrm>
              <a:off x="4793625" y="4043520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b="1" cap="small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B7699905-4581-45E1-83F0-D8C1786208E0}"/>
                </a:ext>
              </a:extLst>
            </p:cNvPr>
            <p:cNvSpPr/>
            <p:nvPr/>
          </p:nvSpPr>
          <p:spPr>
            <a:xfrm>
              <a:off x="390893" y="4339248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chemeClr val="tx2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US" b="1" cap="small" dirty="0">
                <a:solidFill>
                  <a:schemeClr val="tx2"/>
                </a:solidFill>
                <a:cs typeface="Arial" pitchFamily="34" charset="0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59634921-AF65-4938-96D2-F636D413CC7A}"/>
                </a:ext>
              </a:extLst>
            </p:cNvPr>
            <p:cNvSpPr/>
            <p:nvPr/>
          </p:nvSpPr>
          <p:spPr>
            <a:xfrm>
              <a:off x="3458397" y="2679922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003B5C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003B5C"/>
                  </a:solidFill>
                  <a:cs typeface="Arial" pitchFamily="34" charset="0"/>
                </a:rPr>
                <a:t>1</a:t>
              </a:r>
            </a:p>
          </p:txBody>
        </p:sp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88B9E997-3149-4B37-B8A1-2500CB58C93B}"/>
                </a:ext>
              </a:extLst>
            </p:cNvPr>
            <p:cNvSpPr/>
            <p:nvPr/>
          </p:nvSpPr>
          <p:spPr>
            <a:xfrm>
              <a:off x="3875941" y="3757216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30658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306585"/>
                  </a:solidFill>
                  <a:cs typeface="Arial" pitchFamily="34" charset="0"/>
                </a:rPr>
                <a:t>2</a:t>
              </a: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2259CB29-725C-4436-B797-A953B6750D25}"/>
                </a:ext>
              </a:extLst>
            </p:cNvPr>
            <p:cNvSpPr/>
            <p:nvPr/>
          </p:nvSpPr>
          <p:spPr>
            <a:xfrm>
              <a:off x="3301499" y="4742884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6185A5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6185A5"/>
                  </a:solidFill>
                  <a:cs typeface="Arial" pitchFamily="34" charset="0"/>
                </a:rPr>
                <a:t>3</a:t>
              </a:r>
            </a:p>
          </p:txBody>
        </p:sp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699D4141-9494-4816-80C5-33811FA77848}"/>
                </a:ext>
              </a:extLst>
            </p:cNvPr>
            <p:cNvSpPr/>
            <p:nvPr/>
          </p:nvSpPr>
          <p:spPr>
            <a:xfrm>
              <a:off x="2187232" y="4913760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99ABC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99ABC3"/>
                  </a:solidFill>
                  <a:cs typeface="Arial" pitchFamily="34" charset="0"/>
                </a:rPr>
                <a:t>4</a:t>
              </a:r>
            </a:p>
          </p:txBody>
        </p:sp>
        <p:sp>
          <p:nvSpPr>
            <p:cNvPr id="42" name="Oval 41">
              <a:extLst>
                <a:ext uri="{FF2B5EF4-FFF2-40B4-BE49-F238E27FC236}">
                  <a16:creationId xmlns:a16="http://schemas.microsoft.com/office/drawing/2014/main" id="{365F051B-43E5-44F1-80A8-30ADDF651382}"/>
                </a:ext>
              </a:extLst>
            </p:cNvPr>
            <p:cNvSpPr/>
            <p:nvPr/>
          </p:nvSpPr>
          <p:spPr>
            <a:xfrm>
              <a:off x="1327086" y="4132328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D3DA8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D3DA8D"/>
                  </a:solidFill>
                  <a:cs typeface="Arial" pitchFamily="34" charset="0"/>
                </a:rPr>
                <a:t>5</a:t>
              </a:r>
            </a:p>
          </p:txBody>
        </p: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93C1D7F6-7F85-4D78-91B1-DE85FA7A60BB}"/>
                </a:ext>
              </a:extLst>
            </p:cNvPr>
            <p:cNvSpPr/>
            <p:nvPr/>
          </p:nvSpPr>
          <p:spPr>
            <a:xfrm>
              <a:off x="1422342" y="3002193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C5CD69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C5CD69"/>
                  </a:solidFill>
                  <a:cs typeface="Arial" pitchFamily="34" charset="0"/>
                </a:rPr>
                <a:t>6</a:t>
              </a:r>
            </a:p>
          </p:txBody>
        </p:sp>
        <p:sp>
          <p:nvSpPr>
            <p:cNvPr id="44" name="Oval 43">
              <a:extLst>
                <a:ext uri="{FF2B5EF4-FFF2-40B4-BE49-F238E27FC236}">
                  <a16:creationId xmlns:a16="http://schemas.microsoft.com/office/drawing/2014/main" id="{302E4BD7-E117-4424-B8BB-F05E207F3505}"/>
                </a:ext>
              </a:extLst>
            </p:cNvPr>
            <p:cNvSpPr/>
            <p:nvPr/>
          </p:nvSpPr>
          <p:spPr>
            <a:xfrm>
              <a:off x="2371756" y="2361874"/>
              <a:ext cx="341752" cy="341752"/>
            </a:xfrm>
            <a:prstGeom prst="ellipse">
              <a:avLst/>
            </a:prstGeom>
            <a:solidFill>
              <a:schemeClr val="bg1"/>
            </a:solidFill>
            <a:ln w="38100" cap="flat" cmpd="sng" algn="ctr">
              <a:solidFill>
                <a:srgbClr val="9AA71D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fr-FR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b="1" cap="small" dirty="0">
                  <a:solidFill>
                    <a:srgbClr val="9AA71D"/>
                  </a:solidFill>
                  <a:cs typeface="Arial" pitchFamily="34" charset="0"/>
                </a:rPr>
                <a:t>7</a:t>
              </a:r>
            </a:p>
          </p:txBody>
        </p:sp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9B88F995-1769-44AA-958D-119DCBB57320}"/>
              </a:ext>
            </a:extLst>
          </p:cNvPr>
          <p:cNvSpPr/>
          <p:nvPr/>
        </p:nvSpPr>
        <p:spPr>
          <a:xfrm>
            <a:off x="5434028" y="6018092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78976D"/>
                </a:solidFill>
                <a:cs typeface="Arial" pitchFamily="34" charset="0"/>
              </a:rPr>
              <a:t>10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5B10E228-2E4A-44EF-A3EE-5124CD521AC6}"/>
              </a:ext>
            </a:extLst>
          </p:cNvPr>
          <p:cNvSpPr/>
          <p:nvPr/>
        </p:nvSpPr>
        <p:spPr>
          <a:xfrm>
            <a:off x="4690399" y="3701989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78976D"/>
                </a:solidFill>
                <a:cs typeface="Arial" pitchFamily="34" charset="0"/>
              </a:rPr>
              <a:t>10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21D36946-03C1-43B7-808D-F678F4E6DC0C}"/>
              </a:ext>
            </a:extLst>
          </p:cNvPr>
          <p:cNvSpPr/>
          <p:nvPr/>
        </p:nvSpPr>
        <p:spPr>
          <a:xfrm>
            <a:off x="300976" y="3985800"/>
            <a:ext cx="4187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78976D"/>
                </a:solidFill>
                <a:cs typeface="Arial" pitchFamily="34" charset="0"/>
              </a:rPr>
              <a:t>10</a:t>
            </a:r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1BBB612C-3E37-47B0-AFFE-8E70733BC8FD}"/>
              </a:ext>
            </a:extLst>
          </p:cNvPr>
          <p:cNvSpPr/>
          <p:nvPr/>
        </p:nvSpPr>
        <p:spPr>
          <a:xfrm>
            <a:off x="1647169" y="2443608"/>
            <a:ext cx="2101539" cy="2101539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NZ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7338291-0E14-43F0-B19A-BDE5801A3C92}"/>
              </a:ext>
            </a:extLst>
          </p:cNvPr>
          <p:cNvSpPr txBox="1"/>
          <p:nvPr/>
        </p:nvSpPr>
        <p:spPr>
          <a:xfrm>
            <a:off x="0" y="6391411"/>
            <a:ext cx="388279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100" dirty="0"/>
              <a:t>This diagram licenced by NZTA under CC-BY-SA 4.0 International.</a:t>
            </a:r>
          </a:p>
        </p:txBody>
      </p:sp>
    </p:spTree>
    <p:extLst>
      <p:ext uri="{BB962C8B-B14F-4D97-AF65-F5344CB8AC3E}">
        <p14:creationId xmlns:p14="http://schemas.microsoft.com/office/powerpoint/2010/main" val="8209521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EE412D5-8C5F-4F29-ABCA-96CEC2471721}"/>
              </a:ext>
            </a:extLst>
          </p:cNvPr>
          <p:cNvSpPr txBox="1"/>
          <p:nvPr/>
        </p:nvSpPr>
        <p:spPr>
          <a:xfrm>
            <a:off x="0" y="6391411"/>
            <a:ext cx="385073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1100" dirty="0"/>
              <a:t>Original diagram © copyright Showeet.com</a:t>
            </a:r>
          </a:p>
          <a:p>
            <a:r>
              <a:rPr lang="en-NZ" sz="1100" dirty="0"/>
              <a:t>This diagram licenced by NZTA under CC-BY-SA 4.0 International.</a:t>
            </a:r>
          </a:p>
        </p:txBody>
      </p:sp>
      <p:sp>
        <p:nvSpPr>
          <p:cNvPr id="15" name="Freeform 40">
            <a:extLst>
              <a:ext uri="{FF2B5EF4-FFF2-40B4-BE49-F238E27FC236}">
                <a16:creationId xmlns:a16="http://schemas.microsoft.com/office/drawing/2014/main" id="{FBB70263-7CCB-4895-9875-F1796E160C92}"/>
              </a:ext>
            </a:extLst>
          </p:cNvPr>
          <p:cNvSpPr>
            <a:spLocks/>
          </p:cNvSpPr>
          <p:nvPr/>
        </p:nvSpPr>
        <p:spPr bwMode="auto">
          <a:xfrm>
            <a:off x="2673649" y="1453732"/>
            <a:ext cx="1700213" cy="1649668"/>
          </a:xfrm>
          <a:custGeom>
            <a:avLst/>
            <a:gdLst>
              <a:gd name="connsiteX0" fmla="*/ 0 w 1700213"/>
              <a:gd name="connsiteY0" fmla="*/ 0 h 1649668"/>
              <a:gd name="connsiteX1" fmla="*/ 61913 w 1700213"/>
              <a:gd name="connsiteY1" fmla="*/ 1588 h 1649668"/>
              <a:gd name="connsiteX2" fmla="*/ 123032 w 1700213"/>
              <a:gd name="connsiteY2" fmla="*/ 3175 h 1649668"/>
              <a:gd name="connsiteX3" fmla="*/ 185738 w 1700213"/>
              <a:gd name="connsiteY3" fmla="*/ 7938 h 1649668"/>
              <a:gd name="connsiteX4" fmla="*/ 246857 w 1700213"/>
              <a:gd name="connsiteY4" fmla="*/ 14288 h 1649668"/>
              <a:gd name="connsiteX5" fmla="*/ 307182 w 1700213"/>
              <a:gd name="connsiteY5" fmla="*/ 21431 h 1649668"/>
              <a:gd name="connsiteX6" fmla="*/ 366713 w 1700213"/>
              <a:gd name="connsiteY6" fmla="*/ 32544 h 1649668"/>
              <a:gd name="connsiteX7" fmla="*/ 427832 w 1700213"/>
              <a:gd name="connsiteY7" fmla="*/ 42863 h 1649668"/>
              <a:gd name="connsiteX8" fmla="*/ 487363 w 1700213"/>
              <a:gd name="connsiteY8" fmla="*/ 54769 h 1649668"/>
              <a:gd name="connsiteX9" fmla="*/ 546894 w 1700213"/>
              <a:gd name="connsiteY9" fmla="*/ 70644 h 1649668"/>
              <a:gd name="connsiteX10" fmla="*/ 604838 w 1700213"/>
              <a:gd name="connsiteY10" fmla="*/ 85725 h 1649668"/>
              <a:gd name="connsiteX11" fmla="*/ 662782 w 1700213"/>
              <a:gd name="connsiteY11" fmla="*/ 103981 h 1649668"/>
              <a:gd name="connsiteX12" fmla="*/ 720725 w 1700213"/>
              <a:gd name="connsiteY12" fmla="*/ 123825 h 1649668"/>
              <a:gd name="connsiteX13" fmla="*/ 777082 w 1700213"/>
              <a:gd name="connsiteY13" fmla="*/ 143669 h 1649668"/>
              <a:gd name="connsiteX14" fmla="*/ 833438 w 1700213"/>
              <a:gd name="connsiteY14" fmla="*/ 166688 h 1649668"/>
              <a:gd name="connsiteX15" fmla="*/ 889794 w 1700213"/>
              <a:gd name="connsiteY15" fmla="*/ 190500 h 1649668"/>
              <a:gd name="connsiteX16" fmla="*/ 944563 w 1700213"/>
              <a:gd name="connsiteY16" fmla="*/ 216694 h 1649668"/>
              <a:gd name="connsiteX17" fmla="*/ 1050925 w 1700213"/>
              <a:gd name="connsiteY17" fmla="*/ 271463 h 1649668"/>
              <a:gd name="connsiteX18" fmla="*/ 1156494 w 1700213"/>
              <a:gd name="connsiteY18" fmla="*/ 332581 h 1649668"/>
              <a:gd name="connsiteX19" fmla="*/ 1257301 w 1700213"/>
              <a:gd name="connsiteY19" fmla="*/ 399256 h 1649668"/>
              <a:gd name="connsiteX20" fmla="*/ 1354932 w 1700213"/>
              <a:gd name="connsiteY20" fmla="*/ 473075 h 1649668"/>
              <a:gd name="connsiteX21" fmla="*/ 1447801 w 1700213"/>
              <a:gd name="connsiteY21" fmla="*/ 551656 h 1649668"/>
              <a:gd name="connsiteX22" fmla="*/ 1537494 w 1700213"/>
              <a:gd name="connsiteY22" fmla="*/ 635794 h 1649668"/>
              <a:gd name="connsiteX23" fmla="*/ 1621632 w 1700213"/>
              <a:gd name="connsiteY23" fmla="*/ 725488 h 1649668"/>
              <a:gd name="connsiteX24" fmla="*/ 1700213 w 1700213"/>
              <a:gd name="connsiteY24" fmla="*/ 819944 h 1649668"/>
              <a:gd name="connsiteX25" fmla="*/ 660267 w 1700213"/>
              <a:gd name="connsiteY25" fmla="*/ 1649668 h 1649668"/>
              <a:gd name="connsiteX26" fmla="*/ 318902 w 1700213"/>
              <a:gd name="connsiteY26" fmla="*/ 1474309 h 1649668"/>
              <a:gd name="connsiteX27" fmla="*/ 0 w 1700213"/>
              <a:gd name="connsiteY27" fmla="*/ 1312853 h 164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00213" h="1649668">
                <a:moveTo>
                  <a:pt x="0" y="0"/>
                </a:moveTo>
                <a:lnTo>
                  <a:pt x="61913" y="1588"/>
                </a:lnTo>
                <a:lnTo>
                  <a:pt x="123032" y="3175"/>
                </a:lnTo>
                <a:lnTo>
                  <a:pt x="185738" y="7938"/>
                </a:lnTo>
                <a:lnTo>
                  <a:pt x="246857" y="14288"/>
                </a:lnTo>
                <a:lnTo>
                  <a:pt x="307182" y="21431"/>
                </a:lnTo>
                <a:lnTo>
                  <a:pt x="366713" y="32544"/>
                </a:lnTo>
                <a:lnTo>
                  <a:pt x="427832" y="42863"/>
                </a:lnTo>
                <a:lnTo>
                  <a:pt x="487363" y="54769"/>
                </a:lnTo>
                <a:lnTo>
                  <a:pt x="546894" y="70644"/>
                </a:lnTo>
                <a:lnTo>
                  <a:pt x="604838" y="85725"/>
                </a:lnTo>
                <a:lnTo>
                  <a:pt x="662782" y="103981"/>
                </a:lnTo>
                <a:lnTo>
                  <a:pt x="720725" y="123825"/>
                </a:lnTo>
                <a:lnTo>
                  <a:pt x="777082" y="143669"/>
                </a:lnTo>
                <a:lnTo>
                  <a:pt x="833438" y="166688"/>
                </a:lnTo>
                <a:lnTo>
                  <a:pt x="889794" y="190500"/>
                </a:lnTo>
                <a:lnTo>
                  <a:pt x="944563" y="216694"/>
                </a:lnTo>
                <a:lnTo>
                  <a:pt x="1050925" y="271463"/>
                </a:lnTo>
                <a:lnTo>
                  <a:pt x="1156494" y="332581"/>
                </a:lnTo>
                <a:lnTo>
                  <a:pt x="1257301" y="399256"/>
                </a:lnTo>
                <a:lnTo>
                  <a:pt x="1354932" y="473075"/>
                </a:lnTo>
                <a:lnTo>
                  <a:pt x="1447801" y="551656"/>
                </a:lnTo>
                <a:lnTo>
                  <a:pt x="1537494" y="635794"/>
                </a:lnTo>
                <a:lnTo>
                  <a:pt x="1621632" y="725488"/>
                </a:lnTo>
                <a:lnTo>
                  <a:pt x="1700213" y="819944"/>
                </a:lnTo>
                <a:lnTo>
                  <a:pt x="660267" y="1649668"/>
                </a:lnTo>
                <a:lnTo>
                  <a:pt x="318902" y="1474309"/>
                </a:lnTo>
                <a:lnTo>
                  <a:pt x="0" y="1312853"/>
                </a:lnTo>
                <a:close/>
              </a:path>
            </a:pathLst>
          </a:custGeom>
          <a:solidFill>
            <a:srgbClr val="003B5C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Freeform 41">
            <a:extLst>
              <a:ext uri="{FF2B5EF4-FFF2-40B4-BE49-F238E27FC236}">
                <a16:creationId xmlns:a16="http://schemas.microsoft.com/office/drawing/2014/main" id="{CB6F5A5D-0EB1-40E9-B61F-B9368F83A236}"/>
              </a:ext>
            </a:extLst>
          </p:cNvPr>
          <p:cNvSpPr>
            <a:spLocks/>
          </p:cNvSpPr>
          <p:nvPr/>
        </p:nvSpPr>
        <p:spPr bwMode="auto">
          <a:xfrm>
            <a:off x="3364295" y="2317332"/>
            <a:ext cx="1520742" cy="1841500"/>
          </a:xfrm>
          <a:custGeom>
            <a:avLst/>
            <a:gdLst>
              <a:gd name="connsiteX0" fmla="*/ 1046873 w 1520742"/>
              <a:gd name="connsiteY0" fmla="*/ 0 h 1841500"/>
              <a:gd name="connsiteX1" fmla="*/ 1084973 w 1520742"/>
              <a:gd name="connsiteY1" fmla="*/ 48440 h 1841500"/>
              <a:gd name="connsiteX2" fmla="*/ 1119898 w 1520742"/>
              <a:gd name="connsiteY2" fmla="*/ 99262 h 1841500"/>
              <a:gd name="connsiteX3" fmla="*/ 1154823 w 1520742"/>
              <a:gd name="connsiteY3" fmla="*/ 149289 h 1841500"/>
              <a:gd name="connsiteX4" fmla="*/ 1188161 w 1520742"/>
              <a:gd name="connsiteY4" fmla="*/ 200905 h 1841500"/>
              <a:gd name="connsiteX5" fmla="*/ 1219911 w 1520742"/>
              <a:gd name="connsiteY5" fmla="*/ 253316 h 1841500"/>
              <a:gd name="connsiteX6" fmla="*/ 1250867 w 1520742"/>
              <a:gd name="connsiteY6" fmla="*/ 306520 h 1841500"/>
              <a:gd name="connsiteX7" fmla="*/ 1279442 w 1520742"/>
              <a:gd name="connsiteY7" fmla="*/ 359724 h 1841500"/>
              <a:gd name="connsiteX8" fmla="*/ 1307223 w 1520742"/>
              <a:gd name="connsiteY8" fmla="*/ 414516 h 1841500"/>
              <a:gd name="connsiteX9" fmla="*/ 1331830 w 1520742"/>
              <a:gd name="connsiteY9" fmla="*/ 469309 h 1841500"/>
              <a:gd name="connsiteX10" fmla="*/ 1355642 w 1520742"/>
              <a:gd name="connsiteY10" fmla="*/ 525689 h 1841500"/>
              <a:gd name="connsiteX11" fmla="*/ 1378661 w 1520742"/>
              <a:gd name="connsiteY11" fmla="*/ 582070 h 1841500"/>
              <a:gd name="connsiteX12" fmla="*/ 1398505 w 1520742"/>
              <a:gd name="connsiteY12" fmla="*/ 640039 h 1841500"/>
              <a:gd name="connsiteX13" fmla="*/ 1418348 w 1520742"/>
              <a:gd name="connsiteY13" fmla="*/ 696419 h 1841500"/>
              <a:gd name="connsiteX14" fmla="*/ 1436605 w 1520742"/>
              <a:gd name="connsiteY14" fmla="*/ 754388 h 1841500"/>
              <a:gd name="connsiteX15" fmla="*/ 1451686 w 1520742"/>
              <a:gd name="connsiteY15" fmla="*/ 813945 h 1841500"/>
              <a:gd name="connsiteX16" fmla="*/ 1465973 w 1520742"/>
              <a:gd name="connsiteY16" fmla="*/ 871913 h 1841500"/>
              <a:gd name="connsiteX17" fmla="*/ 1479467 w 1520742"/>
              <a:gd name="connsiteY17" fmla="*/ 931470 h 1841500"/>
              <a:gd name="connsiteX18" fmla="*/ 1489786 w 1520742"/>
              <a:gd name="connsiteY18" fmla="*/ 991027 h 1841500"/>
              <a:gd name="connsiteX19" fmla="*/ 1499311 w 1520742"/>
              <a:gd name="connsiteY19" fmla="*/ 1050584 h 1841500"/>
              <a:gd name="connsiteX20" fmla="*/ 1506455 w 1520742"/>
              <a:gd name="connsiteY20" fmla="*/ 1111729 h 1841500"/>
              <a:gd name="connsiteX21" fmla="*/ 1512805 w 1520742"/>
              <a:gd name="connsiteY21" fmla="*/ 1171286 h 1841500"/>
              <a:gd name="connsiteX22" fmla="*/ 1517567 w 1520742"/>
              <a:gd name="connsiteY22" fmla="*/ 1231637 h 1841500"/>
              <a:gd name="connsiteX23" fmla="*/ 1520742 w 1520742"/>
              <a:gd name="connsiteY23" fmla="*/ 1292782 h 1841500"/>
              <a:gd name="connsiteX24" fmla="*/ 1520742 w 1520742"/>
              <a:gd name="connsiteY24" fmla="*/ 1353928 h 1841500"/>
              <a:gd name="connsiteX25" fmla="*/ 1520742 w 1520742"/>
              <a:gd name="connsiteY25" fmla="*/ 1415073 h 1841500"/>
              <a:gd name="connsiteX26" fmla="*/ 1517567 w 1520742"/>
              <a:gd name="connsiteY26" fmla="*/ 1476218 h 1841500"/>
              <a:gd name="connsiteX27" fmla="*/ 1512805 w 1520742"/>
              <a:gd name="connsiteY27" fmla="*/ 1536569 h 1841500"/>
              <a:gd name="connsiteX28" fmla="*/ 1506455 w 1520742"/>
              <a:gd name="connsiteY28" fmla="*/ 1597714 h 1841500"/>
              <a:gd name="connsiteX29" fmla="*/ 1499311 w 1520742"/>
              <a:gd name="connsiteY29" fmla="*/ 1658859 h 1841500"/>
              <a:gd name="connsiteX30" fmla="*/ 1489786 w 1520742"/>
              <a:gd name="connsiteY30" fmla="*/ 1720004 h 1841500"/>
              <a:gd name="connsiteX31" fmla="*/ 1479467 w 1520742"/>
              <a:gd name="connsiteY31" fmla="*/ 1781149 h 1841500"/>
              <a:gd name="connsiteX32" fmla="*/ 1465973 w 1520742"/>
              <a:gd name="connsiteY32" fmla="*/ 1841500 h 1841500"/>
              <a:gd name="connsiteX33" fmla="*/ 141125 w 1520742"/>
              <a:gd name="connsiteY33" fmla="*/ 1539029 h 1841500"/>
              <a:gd name="connsiteX34" fmla="*/ 108572 w 1520742"/>
              <a:gd name="connsiteY34" fmla="*/ 1373813 h 1841500"/>
              <a:gd name="connsiteX35" fmla="*/ 69838 w 1520742"/>
              <a:gd name="connsiteY35" fmla="*/ 1177233 h 1841500"/>
              <a:gd name="connsiteX36" fmla="*/ 0 w 1520742"/>
              <a:gd name="connsiteY36" fmla="*/ 834442 h 184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520742" h="1841500">
                <a:moveTo>
                  <a:pt x="1046873" y="0"/>
                </a:moveTo>
                <a:lnTo>
                  <a:pt x="1084973" y="48440"/>
                </a:lnTo>
                <a:lnTo>
                  <a:pt x="1119898" y="99262"/>
                </a:lnTo>
                <a:lnTo>
                  <a:pt x="1154823" y="149289"/>
                </a:lnTo>
                <a:lnTo>
                  <a:pt x="1188161" y="200905"/>
                </a:lnTo>
                <a:lnTo>
                  <a:pt x="1219911" y="253316"/>
                </a:lnTo>
                <a:lnTo>
                  <a:pt x="1250867" y="306520"/>
                </a:lnTo>
                <a:lnTo>
                  <a:pt x="1279442" y="359724"/>
                </a:lnTo>
                <a:lnTo>
                  <a:pt x="1307223" y="414516"/>
                </a:lnTo>
                <a:lnTo>
                  <a:pt x="1331830" y="469309"/>
                </a:lnTo>
                <a:lnTo>
                  <a:pt x="1355642" y="525689"/>
                </a:lnTo>
                <a:lnTo>
                  <a:pt x="1378661" y="582070"/>
                </a:lnTo>
                <a:lnTo>
                  <a:pt x="1398505" y="640039"/>
                </a:lnTo>
                <a:lnTo>
                  <a:pt x="1418348" y="696419"/>
                </a:lnTo>
                <a:lnTo>
                  <a:pt x="1436605" y="754388"/>
                </a:lnTo>
                <a:lnTo>
                  <a:pt x="1451686" y="813945"/>
                </a:lnTo>
                <a:lnTo>
                  <a:pt x="1465973" y="871913"/>
                </a:lnTo>
                <a:lnTo>
                  <a:pt x="1479467" y="931470"/>
                </a:lnTo>
                <a:lnTo>
                  <a:pt x="1489786" y="991027"/>
                </a:lnTo>
                <a:lnTo>
                  <a:pt x="1499311" y="1050584"/>
                </a:lnTo>
                <a:lnTo>
                  <a:pt x="1506455" y="1111729"/>
                </a:lnTo>
                <a:lnTo>
                  <a:pt x="1512805" y="1171286"/>
                </a:lnTo>
                <a:lnTo>
                  <a:pt x="1517567" y="1231637"/>
                </a:lnTo>
                <a:lnTo>
                  <a:pt x="1520742" y="1292782"/>
                </a:lnTo>
                <a:lnTo>
                  <a:pt x="1520742" y="1353928"/>
                </a:lnTo>
                <a:lnTo>
                  <a:pt x="1520742" y="1415073"/>
                </a:lnTo>
                <a:lnTo>
                  <a:pt x="1517567" y="1476218"/>
                </a:lnTo>
                <a:lnTo>
                  <a:pt x="1512805" y="1536569"/>
                </a:lnTo>
                <a:lnTo>
                  <a:pt x="1506455" y="1597714"/>
                </a:lnTo>
                <a:lnTo>
                  <a:pt x="1499311" y="1658859"/>
                </a:lnTo>
                <a:lnTo>
                  <a:pt x="1489786" y="1720004"/>
                </a:lnTo>
                <a:lnTo>
                  <a:pt x="1479467" y="1781149"/>
                </a:lnTo>
                <a:lnTo>
                  <a:pt x="1465973" y="1841500"/>
                </a:lnTo>
                <a:lnTo>
                  <a:pt x="141125" y="1539029"/>
                </a:lnTo>
                <a:lnTo>
                  <a:pt x="108572" y="1373813"/>
                </a:lnTo>
                <a:cubicBezTo>
                  <a:pt x="96353" y="1308272"/>
                  <a:pt x="84135" y="1242731"/>
                  <a:pt x="69838" y="1177233"/>
                </a:cubicBezTo>
                <a:lnTo>
                  <a:pt x="0" y="834442"/>
                </a:lnTo>
                <a:close/>
              </a:path>
            </a:pathLst>
          </a:custGeom>
          <a:solidFill>
            <a:srgbClr val="30658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7" name="Freeform 42">
            <a:extLst>
              <a:ext uri="{FF2B5EF4-FFF2-40B4-BE49-F238E27FC236}">
                <a16:creationId xmlns:a16="http://schemas.microsoft.com/office/drawing/2014/main" id="{ECB9726B-9B6A-42D5-8DD6-16BC744A250E}"/>
              </a:ext>
            </a:extLst>
          </p:cNvPr>
          <p:cNvSpPr>
            <a:spLocks/>
          </p:cNvSpPr>
          <p:nvPr/>
        </p:nvSpPr>
        <p:spPr bwMode="auto">
          <a:xfrm>
            <a:off x="3063002" y="3910917"/>
            <a:ext cx="1755360" cy="1778266"/>
          </a:xfrm>
          <a:custGeom>
            <a:avLst/>
            <a:gdLst>
              <a:gd name="connsiteX0" fmla="*/ 431666 w 1755360"/>
              <a:gd name="connsiteY0" fmla="*/ 0 h 1778266"/>
              <a:gd name="connsiteX1" fmla="*/ 1755360 w 1755360"/>
              <a:gd name="connsiteY1" fmla="*/ 302087 h 1778266"/>
              <a:gd name="connsiteX2" fmla="*/ 1740273 w 1755360"/>
              <a:gd name="connsiteY2" fmla="*/ 361642 h 1778266"/>
              <a:gd name="connsiteX3" fmla="*/ 1725186 w 1755360"/>
              <a:gd name="connsiteY3" fmla="*/ 421198 h 1778266"/>
              <a:gd name="connsiteX4" fmla="*/ 1706923 w 1755360"/>
              <a:gd name="connsiteY4" fmla="*/ 480753 h 1778266"/>
              <a:gd name="connsiteX5" fmla="*/ 1687072 w 1755360"/>
              <a:gd name="connsiteY5" fmla="*/ 538720 h 1778266"/>
              <a:gd name="connsiteX6" fmla="*/ 1665633 w 1755360"/>
              <a:gd name="connsiteY6" fmla="*/ 596688 h 1778266"/>
              <a:gd name="connsiteX7" fmla="*/ 1642605 w 1755360"/>
              <a:gd name="connsiteY7" fmla="*/ 653067 h 1778266"/>
              <a:gd name="connsiteX8" fmla="*/ 1619578 w 1755360"/>
              <a:gd name="connsiteY8" fmla="*/ 709446 h 1778266"/>
              <a:gd name="connsiteX9" fmla="*/ 1594169 w 1755360"/>
              <a:gd name="connsiteY9" fmla="*/ 764237 h 1778266"/>
              <a:gd name="connsiteX10" fmla="*/ 1537791 w 1755360"/>
              <a:gd name="connsiteY10" fmla="*/ 873024 h 1778266"/>
              <a:gd name="connsiteX11" fmla="*/ 1475062 w 1755360"/>
              <a:gd name="connsiteY11" fmla="*/ 977842 h 1778266"/>
              <a:gd name="connsiteX12" fmla="*/ 1407568 w 1755360"/>
              <a:gd name="connsiteY12" fmla="*/ 1078689 h 1778266"/>
              <a:gd name="connsiteX13" fmla="*/ 1334515 w 1755360"/>
              <a:gd name="connsiteY13" fmla="*/ 1174772 h 1778266"/>
              <a:gd name="connsiteX14" fmla="*/ 1256699 w 1755360"/>
              <a:gd name="connsiteY14" fmla="*/ 1267678 h 1778266"/>
              <a:gd name="connsiteX15" fmla="*/ 1174912 w 1755360"/>
              <a:gd name="connsiteY15" fmla="*/ 1355820 h 1778266"/>
              <a:gd name="connsiteX16" fmla="*/ 1085978 w 1755360"/>
              <a:gd name="connsiteY16" fmla="*/ 1439992 h 1778266"/>
              <a:gd name="connsiteX17" fmla="*/ 993075 w 1755360"/>
              <a:gd name="connsiteY17" fmla="*/ 1517811 h 1778266"/>
              <a:gd name="connsiteX18" fmla="*/ 895407 w 1755360"/>
              <a:gd name="connsiteY18" fmla="*/ 1590865 h 1778266"/>
              <a:gd name="connsiteX19" fmla="*/ 793769 w 1755360"/>
              <a:gd name="connsiteY19" fmla="*/ 1659155 h 1778266"/>
              <a:gd name="connsiteX20" fmla="*/ 688161 w 1755360"/>
              <a:gd name="connsiteY20" fmla="*/ 1721887 h 1778266"/>
              <a:gd name="connsiteX21" fmla="*/ 578582 w 1755360"/>
              <a:gd name="connsiteY21" fmla="*/ 1778266 h 1778266"/>
              <a:gd name="connsiteX22" fmla="*/ 0 w 1755360"/>
              <a:gd name="connsiteY22" fmla="*/ 578800 h 1778266"/>
              <a:gd name="connsiteX23" fmla="*/ 216196 w 1755360"/>
              <a:gd name="connsiteY23" fmla="*/ 295114 h 17782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55360" h="1778266">
                <a:moveTo>
                  <a:pt x="431666" y="0"/>
                </a:moveTo>
                <a:lnTo>
                  <a:pt x="1755360" y="302087"/>
                </a:lnTo>
                <a:lnTo>
                  <a:pt x="1740273" y="361642"/>
                </a:lnTo>
                <a:lnTo>
                  <a:pt x="1725186" y="421198"/>
                </a:lnTo>
                <a:lnTo>
                  <a:pt x="1706923" y="480753"/>
                </a:lnTo>
                <a:lnTo>
                  <a:pt x="1687072" y="538720"/>
                </a:lnTo>
                <a:lnTo>
                  <a:pt x="1665633" y="596688"/>
                </a:lnTo>
                <a:lnTo>
                  <a:pt x="1642605" y="653067"/>
                </a:lnTo>
                <a:lnTo>
                  <a:pt x="1619578" y="709446"/>
                </a:lnTo>
                <a:lnTo>
                  <a:pt x="1594169" y="764237"/>
                </a:lnTo>
                <a:lnTo>
                  <a:pt x="1537791" y="873024"/>
                </a:lnTo>
                <a:lnTo>
                  <a:pt x="1475062" y="977842"/>
                </a:lnTo>
                <a:lnTo>
                  <a:pt x="1407568" y="1078689"/>
                </a:lnTo>
                <a:lnTo>
                  <a:pt x="1334515" y="1174772"/>
                </a:lnTo>
                <a:lnTo>
                  <a:pt x="1256699" y="1267678"/>
                </a:lnTo>
                <a:lnTo>
                  <a:pt x="1174912" y="1355820"/>
                </a:lnTo>
                <a:lnTo>
                  <a:pt x="1085978" y="1439992"/>
                </a:lnTo>
                <a:lnTo>
                  <a:pt x="993075" y="1517811"/>
                </a:lnTo>
                <a:lnTo>
                  <a:pt x="895407" y="1590865"/>
                </a:lnTo>
                <a:lnTo>
                  <a:pt x="793769" y="1659155"/>
                </a:lnTo>
                <a:lnTo>
                  <a:pt x="688161" y="1721887"/>
                </a:lnTo>
                <a:lnTo>
                  <a:pt x="578582" y="1778266"/>
                </a:lnTo>
                <a:lnTo>
                  <a:pt x="0" y="578800"/>
                </a:lnTo>
                <a:lnTo>
                  <a:pt x="216196" y="295114"/>
                </a:lnTo>
                <a:close/>
              </a:path>
            </a:pathLst>
          </a:custGeom>
          <a:solidFill>
            <a:srgbClr val="6185A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Freeform 43">
            <a:extLst>
              <a:ext uri="{FF2B5EF4-FFF2-40B4-BE49-F238E27FC236}">
                <a16:creationId xmlns:a16="http://schemas.microsoft.com/office/drawing/2014/main" id="{2C8E5925-04B1-4EDA-B820-B3F9435778DC}"/>
              </a:ext>
            </a:extLst>
          </p:cNvPr>
          <p:cNvSpPr>
            <a:spLocks/>
          </p:cNvSpPr>
          <p:nvPr/>
        </p:nvSpPr>
        <p:spPr bwMode="auto">
          <a:xfrm>
            <a:off x="1700512" y="4515393"/>
            <a:ext cx="1889125" cy="1415090"/>
          </a:xfrm>
          <a:custGeom>
            <a:avLst/>
            <a:gdLst>
              <a:gd name="connsiteX0" fmla="*/ 578515 w 1889125"/>
              <a:gd name="connsiteY0" fmla="*/ 0 h 1415090"/>
              <a:gd name="connsiteX1" fmla="*/ 945082 w 1889125"/>
              <a:gd name="connsiteY1" fmla="*/ 2412 h 1415090"/>
              <a:gd name="connsiteX2" fmla="*/ 1312742 w 1889125"/>
              <a:gd name="connsiteY2" fmla="*/ 2412 h 1415090"/>
              <a:gd name="connsiteX3" fmla="*/ 1889125 w 1889125"/>
              <a:gd name="connsiteY3" fmla="*/ 1200699 h 1415090"/>
              <a:gd name="connsiteX4" fmla="*/ 1832769 w 1889125"/>
              <a:gd name="connsiteY4" fmla="*/ 1226109 h 1415090"/>
              <a:gd name="connsiteX5" fmla="*/ 1775619 w 1889125"/>
              <a:gd name="connsiteY5" fmla="*/ 1250724 h 1415090"/>
              <a:gd name="connsiteX6" fmla="*/ 1718469 w 1889125"/>
              <a:gd name="connsiteY6" fmla="*/ 1273751 h 1415090"/>
              <a:gd name="connsiteX7" fmla="*/ 1661319 w 1889125"/>
              <a:gd name="connsiteY7" fmla="*/ 1293602 h 1415090"/>
              <a:gd name="connsiteX8" fmla="*/ 1602581 w 1889125"/>
              <a:gd name="connsiteY8" fmla="*/ 1313453 h 1415090"/>
              <a:gd name="connsiteX9" fmla="*/ 1544638 w 1889125"/>
              <a:gd name="connsiteY9" fmla="*/ 1331716 h 1415090"/>
              <a:gd name="connsiteX10" fmla="*/ 1485106 w 1889125"/>
              <a:gd name="connsiteY10" fmla="*/ 1346803 h 1415090"/>
              <a:gd name="connsiteX11" fmla="*/ 1425575 w 1889125"/>
              <a:gd name="connsiteY11" fmla="*/ 1361889 h 1415090"/>
              <a:gd name="connsiteX12" fmla="*/ 1366044 w 1889125"/>
              <a:gd name="connsiteY12" fmla="*/ 1374594 h 1415090"/>
              <a:gd name="connsiteX13" fmla="*/ 1306513 w 1889125"/>
              <a:gd name="connsiteY13" fmla="*/ 1384917 h 1415090"/>
              <a:gd name="connsiteX14" fmla="*/ 1246981 w 1889125"/>
              <a:gd name="connsiteY14" fmla="*/ 1393651 h 1415090"/>
              <a:gd name="connsiteX15" fmla="*/ 1185863 w 1889125"/>
              <a:gd name="connsiteY15" fmla="*/ 1401591 h 1415090"/>
              <a:gd name="connsiteX16" fmla="*/ 1126331 w 1889125"/>
              <a:gd name="connsiteY16" fmla="*/ 1407944 h 1415090"/>
              <a:gd name="connsiteX17" fmla="*/ 1066006 w 1889125"/>
              <a:gd name="connsiteY17" fmla="*/ 1412708 h 1415090"/>
              <a:gd name="connsiteX18" fmla="*/ 1004888 w 1889125"/>
              <a:gd name="connsiteY18" fmla="*/ 1413502 h 1415090"/>
              <a:gd name="connsiteX19" fmla="*/ 945356 w 1889125"/>
              <a:gd name="connsiteY19" fmla="*/ 1415090 h 1415090"/>
              <a:gd name="connsiteX20" fmla="*/ 884238 w 1889125"/>
              <a:gd name="connsiteY20" fmla="*/ 1413502 h 1415090"/>
              <a:gd name="connsiteX21" fmla="*/ 823119 w 1889125"/>
              <a:gd name="connsiteY21" fmla="*/ 1412708 h 1415090"/>
              <a:gd name="connsiteX22" fmla="*/ 763588 w 1889125"/>
              <a:gd name="connsiteY22" fmla="*/ 1407944 h 1415090"/>
              <a:gd name="connsiteX23" fmla="*/ 703263 w 1889125"/>
              <a:gd name="connsiteY23" fmla="*/ 1401591 h 1415090"/>
              <a:gd name="connsiteX24" fmla="*/ 642144 w 1889125"/>
              <a:gd name="connsiteY24" fmla="*/ 1393651 h 1415090"/>
              <a:gd name="connsiteX25" fmla="*/ 582613 w 1889125"/>
              <a:gd name="connsiteY25" fmla="*/ 1384917 h 1415090"/>
              <a:gd name="connsiteX26" fmla="*/ 523081 w 1889125"/>
              <a:gd name="connsiteY26" fmla="*/ 1374594 h 1415090"/>
              <a:gd name="connsiteX27" fmla="*/ 463550 w 1889125"/>
              <a:gd name="connsiteY27" fmla="*/ 1361889 h 1415090"/>
              <a:gd name="connsiteX28" fmla="*/ 404019 w 1889125"/>
              <a:gd name="connsiteY28" fmla="*/ 1346803 h 1415090"/>
              <a:gd name="connsiteX29" fmla="*/ 344488 w 1889125"/>
              <a:gd name="connsiteY29" fmla="*/ 1331716 h 1415090"/>
              <a:gd name="connsiteX30" fmla="*/ 286544 w 1889125"/>
              <a:gd name="connsiteY30" fmla="*/ 1313453 h 1415090"/>
              <a:gd name="connsiteX31" fmla="*/ 228600 w 1889125"/>
              <a:gd name="connsiteY31" fmla="*/ 1293602 h 1415090"/>
              <a:gd name="connsiteX32" fmla="*/ 170656 w 1889125"/>
              <a:gd name="connsiteY32" fmla="*/ 1273751 h 1415090"/>
              <a:gd name="connsiteX33" fmla="*/ 113506 w 1889125"/>
              <a:gd name="connsiteY33" fmla="*/ 1250724 h 1415090"/>
              <a:gd name="connsiteX34" fmla="*/ 56356 w 1889125"/>
              <a:gd name="connsiteY34" fmla="*/ 1226109 h 1415090"/>
              <a:gd name="connsiteX35" fmla="*/ 0 w 1889125"/>
              <a:gd name="connsiteY35" fmla="*/ 1200699 h 1415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889125" h="1415090">
                <a:moveTo>
                  <a:pt x="578515" y="0"/>
                </a:moveTo>
                <a:lnTo>
                  <a:pt x="945082" y="2412"/>
                </a:lnTo>
                <a:lnTo>
                  <a:pt x="1312742" y="2412"/>
                </a:lnTo>
                <a:lnTo>
                  <a:pt x="1889125" y="1200699"/>
                </a:lnTo>
                <a:lnTo>
                  <a:pt x="1832769" y="1226109"/>
                </a:lnTo>
                <a:lnTo>
                  <a:pt x="1775619" y="1250724"/>
                </a:lnTo>
                <a:lnTo>
                  <a:pt x="1718469" y="1273751"/>
                </a:lnTo>
                <a:lnTo>
                  <a:pt x="1661319" y="1293602"/>
                </a:lnTo>
                <a:lnTo>
                  <a:pt x="1602581" y="1313453"/>
                </a:lnTo>
                <a:lnTo>
                  <a:pt x="1544638" y="1331716"/>
                </a:lnTo>
                <a:lnTo>
                  <a:pt x="1485106" y="1346803"/>
                </a:lnTo>
                <a:lnTo>
                  <a:pt x="1425575" y="1361889"/>
                </a:lnTo>
                <a:lnTo>
                  <a:pt x="1366044" y="1374594"/>
                </a:lnTo>
                <a:lnTo>
                  <a:pt x="1306513" y="1384917"/>
                </a:lnTo>
                <a:lnTo>
                  <a:pt x="1246981" y="1393651"/>
                </a:lnTo>
                <a:lnTo>
                  <a:pt x="1185863" y="1401591"/>
                </a:lnTo>
                <a:lnTo>
                  <a:pt x="1126331" y="1407944"/>
                </a:lnTo>
                <a:lnTo>
                  <a:pt x="1066006" y="1412708"/>
                </a:lnTo>
                <a:lnTo>
                  <a:pt x="1004888" y="1413502"/>
                </a:lnTo>
                <a:lnTo>
                  <a:pt x="945356" y="1415090"/>
                </a:lnTo>
                <a:lnTo>
                  <a:pt x="884238" y="1413502"/>
                </a:lnTo>
                <a:lnTo>
                  <a:pt x="823119" y="1412708"/>
                </a:lnTo>
                <a:lnTo>
                  <a:pt x="763588" y="1407944"/>
                </a:lnTo>
                <a:lnTo>
                  <a:pt x="703263" y="1401591"/>
                </a:lnTo>
                <a:lnTo>
                  <a:pt x="642144" y="1393651"/>
                </a:lnTo>
                <a:lnTo>
                  <a:pt x="582613" y="1384917"/>
                </a:lnTo>
                <a:lnTo>
                  <a:pt x="523081" y="1374594"/>
                </a:lnTo>
                <a:lnTo>
                  <a:pt x="463550" y="1361889"/>
                </a:lnTo>
                <a:lnTo>
                  <a:pt x="404019" y="1346803"/>
                </a:lnTo>
                <a:lnTo>
                  <a:pt x="344488" y="1331716"/>
                </a:lnTo>
                <a:lnTo>
                  <a:pt x="286544" y="1313453"/>
                </a:lnTo>
                <a:lnTo>
                  <a:pt x="228600" y="1293602"/>
                </a:lnTo>
                <a:lnTo>
                  <a:pt x="170656" y="1273751"/>
                </a:lnTo>
                <a:lnTo>
                  <a:pt x="113506" y="1250724"/>
                </a:lnTo>
                <a:lnTo>
                  <a:pt x="56356" y="1226109"/>
                </a:lnTo>
                <a:lnTo>
                  <a:pt x="0" y="1200699"/>
                </a:lnTo>
                <a:close/>
              </a:path>
            </a:pathLst>
          </a:custGeom>
          <a:gradFill flip="none" rotWithShape="1">
            <a:gsLst>
              <a:gs pos="0">
                <a:srgbClr val="E3E6BA"/>
              </a:gs>
              <a:gs pos="100000">
                <a:srgbClr val="99ABC3"/>
              </a:gs>
            </a:gsLst>
            <a:lin ang="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9" name="Freeform 44">
            <a:extLst>
              <a:ext uri="{FF2B5EF4-FFF2-40B4-BE49-F238E27FC236}">
                <a16:creationId xmlns:a16="http://schemas.microsoft.com/office/drawing/2014/main" id="{94CD7EE8-EDED-4200-8F85-2ED5F717CCB2}"/>
              </a:ext>
            </a:extLst>
          </p:cNvPr>
          <p:cNvSpPr>
            <a:spLocks/>
          </p:cNvSpPr>
          <p:nvPr/>
        </p:nvSpPr>
        <p:spPr bwMode="auto">
          <a:xfrm>
            <a:off x="471787" y="3910907"/>
            <a:ext cx="1754552" cy="1778276"/>
          </a:xfrm>
          <a:custGeom>
            <a:avLst/>
            <a:gdLst>
              <a:gd name="connsiteX0" fmla="*/ 1323738 w 1754552"/>
              <a:gd name="connsiteY0" fmla="*/ 0 h 1778276"/>
              <a:gd name="connsiteX1" fmla="*/ 1541936 w 1754552"/>
              <a:gd name="connsiteY1" fmla="*/ 297949 h 1778276"/>
              <a:gd name="connsiteX2" fmla="*/ 1754552 w 1754552"/>
              <a:gd name="connsiteY2" fmla="*/ 581770 h 1778276"/>
              <a:gd name="connsiteX3" fmla="*/ 1178366 w 1754552"/>
              <a:gd name="connsiteY3" fmla="*/ 1778276 h 1778276"/>
              <a:gd name="connsiteX4" fmla="*/ 1068788 w 1754552"/>
              <a:gd name="connsiteY4" fmla="*/ 1721897 h 1778276"/>
              <a:gd name="connsiteX5" fmla="*/ 961591 w 1754552"/>
              <a:gd name="connsiteY5" fmla="*/ 1659165 h 1778276"/>
              <a:gd name="connsiteX6" fmla="*/ 859953 w 1754552"/>
              <a:gd name="connsiteY6" fmla="*/ 1590875 h 1778276"/>
              <a:gd name="connsiteX7" fmla="*/ 762285 w 1754552"/>
              <a:gd name="connsiteY7" fmla="*/ 1517821 h 1778276"/>
              <a:gd name="connsiteX8" fmla="*/ 670970 w 1754552"/>
              <a:gd name="connsiteY8" fmla="*/ 1440002 h 1778276"/>
              <a:gd name="connsiteX9" fmla="*/ 582037 w 1754552"/>
              <a:gd name="connsiteY9" fmla="*/ 1355830 h 1778276"/>
              <a:gd name="connsiteX10" fmla="*/ 498662 w 1754552"/>
              <a:gd name="connsiteY10" fmla="*/ 1267688 h 1778276"/>
              <a:gd name="connsiteX11" fmla="*/ 420845 w 1754552"/>
              <a:gd name="connsiteY11" fmla="*/ 1174782 h 1778276"/>
              <a:gd name="connsiteX12" fmla="*/ 347793 w 1754552"/>
              <a:gd name="connsiteY12" fmla="*/ 1078699 h 1778276"/>
              <a:gd name="connsiteX13" fmla="*/ 280299 w 1754552"/>
              <a:gd name="connsiteY13" fmla="*/ 977852 h 1778276"/>
              <a:gd name="connsiteX14" fmla="*/ 217569 w 1754552"/>
              <a:gd name="connsiteY14" fmla="*/ 873034 h 1778276"/>
              <a:gd name="connsiteX15" fmla="*/ 162780 w 1754552"/>
              <a:gd name="connsiteY15" fmla="*/ 764247 h 1778276"/>
              <a:gd name="connsiteX16" fmla="*/ 137370 w 1754552"/>
              <a:gd name="connsiteY16" fmla="*/ 709456 h 1778276"/>
              <a:gd name="connsiteX17" fmla="*/ 112755 w 1754552"/>
              <a:gd name="connsiteY17" fmla="*/ 653077 h 1778276"/>
              <a:gd name="connsiteX18" fmla="*/ 89727 w 1754552"/>
              <a:gd name="connsiteY18" fmla="*/ 596698 h 1778276"/>
              <a:gd name="connsiteX19" fmla="*/ 68288 w 1754552"/>
              <a:gd name="connsiteY19" fmla="*/ 538730 h 1778276"/>
              <a:gd name="connsiteX20" fmla="*/ 48437 w 1754552"/>
              <a:gd name="connsiteY20" fmla="*/ 480763 h 1778276"/>
              <a:gd name="connsiteX21" fmla="*/ 31762 w 1754552"/>
              <a:gd name="connsiteY21" fmla="*/ 421208 h 1778276"/>
              <a:gd name="connsiteX22" fmla="*/ 15087 w 1754552"/>
              <a:gd name="connsiteY22" fmla="*/ 361652 h 1778276"/>
              <a:gd name="connsiteX23" fmla="*/ 0 w 1754552"/>
              <a:gd name="connsiteY23" fmla="*/ 302097 h 17782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1754552" h="1778276">
                <a:moveTo>
                  <a:pt x="1323738" y="0"/>
                </a:moveTo>
                <a:lnTo>
                  <a:pt x="1541936" y="297949"/>
                </a:lnTo>
                <a:lnTo>
                  <a:pt x="1754552" y="581770"/>
                </a:lnTo>
                <a:lnTo>
                  <a:pt x="1178366" y="1778276"/>
                </a:lnTo>
                <a:lnTo>
                  <a:pt x="1068788" y="1721897"/>
                </a:lnTo>
                <a:lnTo>
                  <a:pt x="961591" y="1659165"/>
                </a:lnTo>
                <a:lnTo>
                  <a:pt x="859953" y="1590875"/>
                </a:lnTo>
                <a:lnTo>
                  <a:pt x="762285" y="1517821"/>
                </a:lnTo>
                <a:lnTo>
                  <a:pt x="670970" y="1440002"/>
                </a:lnTo>
                <a:lnTo>
                  <a:pt x="582037" y="1355830"/>
                </a:lnTo>
                <a:lnTo>
                  <a:pt x="498662" y="1267688"/>
                </a:lnTo>
                <a:lnTo>
                  <a:pt x="420845" y="1174782"/>
                </a:lnTo>
                <a:lnTo>
                  <a:pt x="347793" y="1078699"/>
                </a:lnTo>
                <a:lnTo>
                  <a:pt x="280299" y="977852"/>
                </a:lnTo>
                <a:lnTo>
                  <a:pt x="217569" y="873034"/>
                </a:lnTo>
                <a:lnTo>
                  <a:pt x="162780" y="764247"/>
                </a:lnTo>
                <a:lnTo>
                  <a:pt x="137370" y="709456"/>
                </a:lnTo>
                <a:lnTo>
                  <a:pt x="112755" y="653077"/>
                </a:lnTo>
                <a:lnTo>
                  <a:pt x="89727" y="596698"/>
                </a:lnTo>
                <a:lnTo>
                  <a:pt x="68288" y="538730"/>
                </a:lnTo>
                <a:lnTo>
                  <a:pt x="48437" y="480763"/>
                </a:lnTo>
                <a:lnTo>
                  <a:pt x="31762" y="421208"/>
                </a:lnTo>
                <a:lnTo>
                  <a:pt x="15087" y="361652"/>
                </a:lnTo>
                <a:lnTo>
                  <a:pt x="0" y="302097"/>
                </a:lnTo>
                <a:close/>
              </a:path>
            </a:pathLst>
          </a:custGeom>
          <a:solidFill>
            <a:srgbClr val="D3DA8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0" name="Freeform 45">
            <a:extLst>
              <a:ext uri="{FF2B5EF4-FFF2-40B4-BE49-F238E27FC236}">
                <a16:creationId xmlns:a16="http://schemas.microsoft.com/office/drawing/2014/main" id="{1AA0EB3D-A459-4AA3-8BE1-CD31107C41A9}"/>
              </a:ext>
            </a:extLst>
          </p:cNvPr>
          <p:cNvSpPr>
            <a:spLocks/>
          </p:cNvSpPr>
          <p:nvPr/>
        </p:nvSpPr>
        <p:spPr bwMode="auto">
          <a:xfrm>
            <a:off x="405112" y="2317332"/>
            <a:ext cx="1518449" cy="1841500"/>
          </a:xfrm>
          <a:custGeom>
            <a:avLst/>
            <a:gdLst>
              <a:gd name="connsiteX0" fmla="*/ 475456 w 1518449"/>
              <a:gd name="connsiteY0" fmla="*/ 0 h 1841500"/>
              <a:gd name="connsiteX1" fmla="*/ 1518449 w 1518449"/>
              <a:gd name="connsiteY1" fmla="*/ 832125 h 1841500"/>
              <a:gd name="connsiteX2" fmla="*/ 1450904 w 1518449"/>
              <a:gd name="connsiteY2" fmla="*/ 1182706 h 1841500"/>
              <a:gd name="connsiteX3" fmla="*/ 1412170 w 1518449"/>
              <a:gd name="connsiteY3" fmla="*/ 1376550 h 1841500"/>
              <a:gd name="connsiteX4" fmla="*/ 1379707 w 1518449"/>
              <a:gd name="connsiteY4" fmla="*/ 1539008 h 1841500"/>
              <a:gd name="connsiteX5" fmla="*/ 54769 w 1518449"/>
              <a:gd name="connsiteY5" fmla="*/ 1841500 h 1841500"/>
              <a:gd name="connsiteX6" fmla="*/ 41275 w 1518449"/>
              <a:gd name="connsiteY6" fmla="*/ 1781149 h 1841500"/>
              <a:gd name="connsiteX7" fmla="*/ 30956 w 1518449"/>
              <a:gd name="connsiteY7" fmla="*/ 1720004 h 1841500"/>
              <a:gd name="connsiteX8" fmla="*/ 21431 w 1518449"/>
              <a:gd name="connsiteY8" fmla="*/ 1658859 h 1841500"/>
              <a:gd name="connsiteX9" fmla="*/ 14288 w 1518449"/>
              <a:gd name="connsiteY9" fmla="*/ 1597714 h 1841500"/>
              <a:gd name="connsiteX10" fmla="*/ 7938 w 1518449"/>
              <a:gd name="connsiteY10" fmla="*/ 1536569 h 1841500"/>
              <a:gd name="connsiteX11" fmla="*/ 3175 w 1518449"/>
              <a:gd name="connsiteY11" fmla="*/ 1476218 h 1841500"/>
              <a:gd name="connsiteX12" fmla="*/ 1588 w 1518449"/>
              <a:gd name="connsiteY12" fmla="*/ 1415073 h 1841500"/>
              <a:gd name="connsiteX13" fmla="*/ 0 w 1518449"/>
              <a:gd name="connsiteY13" fmla="*/ 1353928 h 1841500"/>
              <a:gd name="connsiteX14" fmla="*/ 1588 w 1518449"/>
              <a:gd name="connsiteY14" fmla="*/ 1292782 h 1841500"/>
              <a:gd name="connsiteX15" fmla="*/ 4763 w 1518449"/>
              <a:gd name="connsiteY15" fmla="*/ 1231637 h 1841500"/>
              <a:gd name="connsiteX16" fmla="*/ 7938 w 1518449"/>
              <a:gd name="connsiteY16" fmla="*/ 1171286 h 1841500"/>
              <a:gd name="connsiteX17" fmla="*/ 14288 w 1518449"/>
              <a:gd name="connsiteY17" fmla="*/ 1111729 h 1841500"/>
              <a:gd name="connsiteX18" fmla="*/ 21431 w 1518449"/>
              <a:gd name="connsiteY18" fmla="*/ 1050584 h 1841500"/>
              <a:gd name="connsiteX19" fmla="*/ 30956 w 1518449"/>
              <a:gd name="connsiteY19" fmla="*/ 991027 h 1841500"/>
              <a:gd name="connsiteX20" fmla="*/ 42863 w 1518449"/>
              <a:gd name="connsiteY20" fmla="*/ 931470 h 1841500"/>
              <a:gd name="connsiteX21" fmla="*/ 54769 w 1518449"/>
              <a:gd name="connsiteY21" fmla="*/ 871913 h 1841500"/>
              <a:gd name="connsiteX22" fmla="*/ 69056 w 1518449"/>
              <a:gd name="connsiteY22" fmla="*/ 813945 h 1841500"/>
              <a:gd name="connsiteX23" fmla="*/ 85725 w 1518449"/>
              <a:gd name="connsiteY23" fmla="*/ 754388 h 1841500"/>
              <a:gd name="connsiteX24" fmla="*/ 102394 w 1518449"/>
              <a:gd name="connsiteY24" fmla="*/ 696419 h 1841500"/>
              <a:gd name="connsiteX25" fmla="*/ 122238 w 1518449"/>
              <a:gd name="connsiteY25" fmla="*/ 640039 h 1841500"/>
              <a:gd name="connsiteX26" fmla="*/ 142081 w 1518449"/>
              <a:gd name="connsiteY26" fmla="*/ 582070 h 1841500"/>
              <a:gd name="connsiteX27" fmla="*/ 165100 w 1518449"/>
              <a:gd name="connsiteY27" fmla="*/ 525689 h 1841500"/>
              <a:gd name="connsiteX28" fmla="*/ 188913 w 1518449"/>
              <a:gd name="connsiteY28" fmla="*/ 469309 h 1841500"/>
              <a:gd name="connsiteX29" fmla="*/ 215106 w 1518449"/>
              <a:gd name="connsiteY29" fmla="*/ 414516 h 1841500"/>
              <a:gd name="connsiteX30" fmla="*/ 241300 w 1518449"/>
              <a:gd name="connsiteY30" fmla="*/ 359724 h 1841500"/>
              <a:gd name="connsiteX31" fmla="*/ 269875 w 1518449"/>
              <a:gd name="connsiteY31" fmla="*/ 306520 h 1841500"/>
              <a:gd name="connsiteX32" fmla="*/ 300831 w 1518449"/>
              <a:gd name="connsiteY32" fmla="*/ 253316 h 1841500"/>
              <a:gd name="connsiteX33" fmla="*/ 332581 w 1518449"/>
              <a:gd name="connsiteY33" fmla="*/ 200905 h 1841500"/>
              <a:gd name="connsiteX34" fmla="*/ 365919 w 1518449"/>
              <a:gd name="connsiteY34" fmla="*/ 149289 h 1841500"/>
              <a:gd name="connsiteX35" fmla="*/ 400844 w 1518449"/>
              <a:gd name="connsiteY35" fmla="*/ 99262 h 1841500"/>
              <a:gd name="connsiteX36" fmla="*/ 437356 w 1518449"/>
              <a:gd name="connsiteY36" fmla="*/ 48440 h 184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1518449" h="1841500">
                <a:moveTo>
                  <a:pt x="475456" y="0"/>
                </a:moveTo>
                <a:lnTo>
                  <a:pt x="1518449" y="832125"/>
                </a:lnTo>
                <a:lnTo>
                  <a:pt x="1450904" y="1182706"/>
                </a:lnTo>
                <a:cubicBezTo>
                  <a:pt x="1436606" y="1248203"/>
                  <a:pt x="1424388" y="1312377"/>
                  <a:pt x="1412170" y="1376550"/>
                </a:cubicBezTo>
                <a:lnTo>
                  <a:pt x="1379707" y="1539008"/>
                </a:lnTo>
                <a:lnTo>
                  <a:pt x="54769" y="1841500"/>
                </a:lnTo>
                <a:lnTo>
                  <a:pt x="41275" y="1781149"/>
                </a:lnTo>
                <a:lnTo>
                  <a:pt x="30956" y="1720004"/>
                </a:lnTo>
                <a:lnTo>
                  <a:pt x="21431" y="1658859"/>
                </a:lnTo>
                <a:lnTo>
                  <a:pt x="14288" y="1597714"/>
                </a:lnTo>
                <a:lnTo>
                  <a:pt x="7938" y="1536569"/>
                </a:lnTo>
                <a:lnTo>
                  <a:pt x="3175" y="1476218"/>
                </a:lnTo>
                <a:lnTo>
                  <a:pt x="1588" y="1415073"/>
                </a:lnTo>
                <a:lnTo>
                  <a:pt x="0" y="1353928"/>
                </a:lnTo>
                <a:lnTo>
                  <a:pt x="1588" y="1292782"/>
                </a:lnTo>
                <a:lnTo>
                  <a:pt x="4763" y="1231637"/>
                </a:lnTo>
                <a:lnTo>
                  <a:pt x="7938" y="1171286"/>
                </a:lnTo>
                <a:lnTo>
                  <a:pt x="14288" y="1111729"/>
                </a:lnTo>
                <a:lnTo>
                  <a:pt x="21431" y="1050584"/>
                </a:lnTo>
                <a:lnTo>
                  <a:pt x="30956" y="991027"/>
                </a:lnTo>
                <a:lnTo>
                  <a:pt x="42863" y="931470"/>
                </a:lnTo>
                <a:lnTo>
                  <a:pt x="54769" y="871913"/>
                </a:lnTo>
                <a:lnTo>
                  <a:pt x="69056" y="813945"/>
                </a:lnTo>
                <a:lnTo>
                  <a:pt x="85725" y="754388"/>
                </a:lnTo>
                <a:lnTo>
                  <a:pt x="102394" y="696419"/>
                </a:lnTo>
                <a:lnTo>
                  <a:pt x="122238" y="640039"/>
                </a:lnTo>
                <a:lnTo>
                  <a:pt x="142081" y="582070"/>
                </a:lnTo>
                <a:lnTo>
                  <a:pt x="165100" y="525689"/>
                </a:lnTo>
                <a:lnTo>
                  <a:pt x="188913" y="469309"/>
                </a:lnTo>
                <a:lnTo>
                  <a:pt x="215106" y="414516"/>
                </a:lnTo>
                <a:lnTo>
                  <a:pt x="241300" y="359724"/>
                </a:lnTo>
                <a:lnTo>
                  <a:pt x="269875" y="306520"/>
                </a:lnTo>
                <a:lnTo>
                  <a:pt x="300831" y="253316"/>
                </a:lnTo>
                <a:lnTo>
                  <a:pt x="332581" y="200905"/>
                </a:lnTo>
                <a:lnTo>
                  <a:pt x="365919" y="149289"/>
                </a:lnTo>
                <a:lnTo>
                  <a:pt x="400844" y="99262"/>
                </a:lnTo>
                <a:lnTo>
                  <a:pt x="437356" y="48440"/>
                </a:lnTo>
                <a:close/>
              </a:path>
            </a:pathLst>
          </a:custGeom>
          <a:solidFill>
            <a:srgbClr val="C5CD69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1" name="Freeform 46">
            <a:extLst>
              <a:ext uri="{FF2B5EF4-FFF2-40B4-BE49-F238E27FC236}">
                <a16:creationId xmlns:a16="http://schemas.microsoft.com/office/drawing/2014/main" id="{1B0DB85E-D829-4879-89E0-E9836E34BBF7}"/>
              </a:ext>
            </a:extLst>
          </p:cNvPr>
          <p:cNvSpPr>
            <a:spLocks/>
          </p:cNvSpPr>
          <p:nvPr/>
        </p:nvSpPr>
        <p:spPr bwMode="auto">
          <a:xfrm>
            <a:off x="916287" y="1453732"/>
            <a:ext cx="1700213" cy="1647293"/>
          </a:xfrm>
          <a:custGeom>
            <a:avLst/>
            <a:gdLst>
              <a:gd name="connsiteX0" fmla="*/ 1700213 w 1700213"/>
              <a:gd name="connsiteY0" fmla="*/ 0 h 1647293"/>
              <a:gd name="connsiteX1" fmla="*/ 1700213 w 1700213"/>
              <a:gd name="connsiteY1" fmla="*/ 1313335 h 1647293"/>
              <a:gd name="connsiteX2" fmla="*/ 1381310 w 1700213"/>
              <a:gd name="connsiteY2" fmla="*/ 1474309 h 1647293"/>
              <a:gd name="connsiteX3" fmla="*/ 1036970 w 1700213"/>
              <a:gd name="connsiteY3" fmla="*/ 1647293 h 1647293"/>
              <a:gd name="connsiteX4" fmla="*/ 0 w 1700213"/>
              <a:gd name="connsiteY4" fmla="*/ 819944 h 1647293"/>
              <a:gd name="connsiteX5" fmla="*/ 78581 w 1700213"/>
              <a:gd name="connsiteY5" fmla="*/ 725488 h 1647293"/>
              <a:gd name="connsiteX6" fmla="*/ 164306 w 1700213"/>
              <a:gd name="connsiteY6" fmla="*/ 635794 h 1647293"/>
              <a:gd name="connsiteX7" fmla="*/ 252413 w 1700213"/>
              <a:gd name="connsiteY7" fmla="*/ 551656 h 1647293"/>
              <a:gd name="connsiteX8" fmla="*/ 345281 w 1700213"/>
              <a:gd name="connsiteY8" fmla="*/ 473075 h 1647293"/>
              <a:gd name="connsiteX9" fmla="*/ 442913 w 1700213"/>
              <a:gd name="connsiteY9" fmla="*/ 399256 h 1647293"/>
              <a:gd name="connsiteX10" fmla="*/ 545307 w 1700213"/>
              <a:gd name="connsiteY10" fmla="*/ 332581 h 1647293"/>
              <a:gd name="connsiteX11" fmla="*/ 649288 w 1700213"/>
              <a:gd name="connsiteY11" fmla="*/ 271463 h 1647293"/>
              <a:gd name="connsiteX12" fmla="*/ 757238 w 1700213"/>
              <a:gd name="connsiteY12" fmla="*/ 216694 h 1647293"/>
              <a:gd name="connsiteX13" fmla="*/ 812007 w 1700213"/>
              <a:gd name="connsiteY13" fmla="*/ 190500 h 1647293"/>
              <a:gd name="connsiteX14" fmla="*/ 866775 w 1700213"/>
              <a:gd name="connsiteY14" fmla="*/ 166688 h 1647293"/>
              <a:gd name="connsiteX15" fmla="*/ 923132 w 1700213"/>
              <a:gd name="connsiteY15" fmla="*/ 143669 h 1647293"/>
              <a:gd name="connsiteX16" fmla="*/ 979488 w 1700213"/>
              <a:gd name="connsiteY16" fmla="*/ 123825 h 1647293"/>
              <a:gd name="connsiteX17" fmla="*/ 1037432 w 1700213"/>
              <a:gd name="connsiteY17" fmla="*/ 103981 h 1647293"/>
              <a:gd name="connsiteX18" fmla="*/ 1095376 w 1700213"/>
              <a:gd name="connsiteY18" fmla="*/ 85725 h 1647293"/>
              <a:gd name="connsiteX19" fmla="*/ 1154907 w 1700213"/>
              <a:gd name="connsiteY19" fmla="*/ 70644 h 1647293"/>
              <a:gd name="connsiteX20" fmla="*/ 1212851 w 1700213"/>
              <a:gd name="connsiteY20" fmla="*/ 54769 h 1647293"/>
              <a:gd name="connsiteX21" fmla="*/ 1273969 w 1700213"/>
              <a:gd name="connsiteY21" fmla="*/ 42863 h 1647293"/>
              <a:gd name="connsiteX22" fmla="*/ 1333501 w 1700213"/>
              <a:gd name="connsiteY22" fmla="*/ 32544 h 1647293"/>
              <a:gd name="connsiteX23" fmla="*/ 1394619 w 1700213"/>
              <a:gd name="connsiteY23" fmla="*/ 21431 h 1647293"/>
              <a:gd name="connsiteX24" fmla="*/ 1453357 w 1700213"/>
              <a:gd name="connsiteY24" fmla="*/ 14288 h 1647293"/>
              <a:gd name="connsiteX25" fmla="*/ 1516063 w 1700213"/>
              <a:gd name="connsiteY25" fmla="*/ 7938 h 1647293"/>
              <a:gd name="connsiteX26" fmla="*/ 1577182 w 1700213"/>
              <a:gd name="connsiteY26" fmla="*/ 3175 h 1647293"/>
              <a:gd name="connsiteX27" fmla="*/ 1638301 w 1700213"/>
              <a:gd name="connsiteY27" fmla="*/ 1588 h 1647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1700213" h="1647293">
                <a:moveTo>
                  <a:pt x="1700213" y="0"/>
                </a:moveTo>
                <a:lnTo>
                  <a:pt x="1700213" y="1313335"/>
                </a:lnTo>
                <a:lnTo>
                  <a:pt x="1381310" y="1474309"/>
                </a:lnTo>
                <a:lnTo>
                  <a:pt x="1036970" y="1647293"/>
                </a:lnTo>
                <a:lnTo>
                  <a:pt x="0" y="819944"/>
                </a:lnTo>
                <a:lnTo>
                  <a:pt x="78581" y="725488"/>
                </a:lnTo>
                <a:lnTo>
                  <a:pt x="164306" y="635794"/>
                </a:lnTo>
                <a:lnTo>
                  <a:pt x="252413" y="551656"/>
                </a:lnTo>
                <a:lnTo>
                  <a:pt x="345281" y="473075"/>
                </a:lnTo>
                <a:lnTo>
                  <a:pt x="442913" y="399256"/>
                </a:lnTo>
                <a:lnTo>
                  <a:pt x="545307" y="332581"/>
                </a:lnTo>
                <a:lnTo>
                  <a:pt x="649288" y="271463"/>
                </a:lnTo>
                <a:lnTo>
                  <a:pt x="757238" y="216694"/>
                </a:lnTo>
                <a:lnTo>
                  <a:pt x="812007" y="190500"/>
                </a:lnTo>
                <a:lnTo>
                  <a:pt x="866775" y="166688"/>
                </a:lnTo>
                <a:lnTo>
                  <a:pt x="923132" y="143669"/>
                </a:lnTo>
                <a:lnTo>
                  <a:pt x="979488" y="123825"/>
                </a:lnTo>
                <a:lnTo>
                  <a:pt x="1037432" y="103981"/>
                </a:lnTo>
                <a:lnTo>
                  <a:pt x="1095376" y="85725"/>
                </a:lnTo>
                <a:lnTo>
                  <a:pt x="1154907" y="70644"/>
                </a:lnTo>
                <a:lnTo>
                  <a:pt x="1212851" y="54769"/>
                </a:lnTo>
                <a:lnTo>
                  <a:pt x="1273969" y="42863"/>
                </a:lnTo>
                <a:lnTo>
                  <a:pt x="1333501" y="32544"/>
                </a:lnTo>
                <a:lnTo>
                  <a:pt x="1394619" y="21431"/>
                </a:lnTo>
                <a:lnTo>
                  <a:pt x="1453357" y="14288"/>
                </a:lnTo>
                <a:lnTo>
                  <a:pt x="1516063" y="7938"/>
                </a:lnTo>
                <a:lnTo>
                  <a:pt x="1577182" y="3175"/>
                </a:lnTo>
                <a:lnTo>
                  <a:pt x="1638301" y="1588"/>
                </a:lnTo>
                <a:close/>
              </a:path>
            </a:pathLst>
          </a:custGeom>
          <a:solidFill>
            <a:srgbClr val="9AA71D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FD80325-35EA-4DE5-BB7B-90BB542D951F}"/>
              </a:ext>
            </a:extLst>
          </p:cNvPr>
          <p:cNvSpPr/>
          <p:nvPr/>
        </p:nvSpPr>
        <p:spPr>
          <a:xfrm>
            <a:off x="3858555" y="2072769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003B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003B5C"/>
                </a:solidFill>
                <a:cs typeface="Arial" panose="020B0604020202020204" pitchFamily="34" charset="0"/>
              </a:rPr>
              <a:t>1</a:t>
            </a: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0DB02390-17DB-41DD-82E3-AA5AB8856623}"/>
              </a:ext>
            </a:extLst>
          </p:cNvPr>
          <p:cNvSpPr/>
          <p:nvPr/>
        </p:nvSpPr>
        <p:spPr>
          <a:xfrm>
            <a:off x="4476610" y="3694783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30658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306585"/>
                </a:solidFill>
                <a:cs typeface="Arial" panose="020B0604020202020204" pitchFamily="34" charset="0"/>
              </a:rPr>
              <a:t>2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CA256F-82DF-43E6-8C2F-6D52AAB1ABE5}"/>
              </a:ext>
            </a:extLst>
          </p:cNvPr>
          <p:cNvSpPr/>
          <p:nvPr/>
        </p:nvSpPr>
        <p:spPr>
          <a:xfrm>
            <a:off x="3602680" y="5176892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6185A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003B5C"/>
                </a:solidFill>
                <a:cs typeface="Arial" panose="020B0604020202020204" pitchFamily="34" charset="0"/>
              </a:rPr>
              <a:t>3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1B4A025-3170-4660-918E-BF3FFCB016F2}"/>
              </a:ext>
            </a:extLst>
          </p:cNvPr>
          <p:cNvSpPr/>
          <p:nvPr/>
        </p:nvSpPr>
        <p:spPr>
          <a:xfrm>
            <a:off x="1870750" y="5443721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99ABC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003B5C"/>
                </a:solidFill>
                <a:cs typeface="Arial" panose="020B0604020202020204" pitchFamily="34" charset="0"/>
              </a:rPr>
              <a:t>4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8B552B7F-530B-4CEC-BA8E-75B7BE236403}"/>
              </a:ext>
            </a:extLst>
          </p:cNvPr>
          <p:cNvSpPr/>
          <p:nvPr/>
        </p:nvSpPr>
        <p:spPr>
          <a:xfrm>
            <a:off x="586678" y="4213109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D3DA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D3DA8D"/>
                </a:solidFill>
                <a:cs typeface="Arial" panose="020B0604020202020204" pitchFamily="34" charset="0"/>
              </a:rPr>
              <a:t>5</a:t>
            </a: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914459A-B9A7-424F-B79C-A150C41D21F2}"/>
              </a:ext>
            </a:extLst>
          </p:cNvPr>
          <p:cNvSpPr/>
          <p:nvPr/>
        </p:nvSpPr>
        <p:spPr>
          <a:xfrm>
            <a:off x="753618" y="2480821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C5CD6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C5CD69"/>
                </a:solidFill>
                <a:cs typeface="Arial" panose="020B0604020202020204" pitchFamily="34" charset="0"/>
              </a:rPr>
              <a:t>6</a:t>
            </a: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CB53118C-ECDE-4E6F-A349-0BD3825392F1}"/>
              </a:ext>
            </a:extLst>
          </p:cNvPr>
          <p:cNvSpPr/>
          <p:nvPr/>
        </p:nvSpPr>
        <p:spPr>
          <a:xfrm>
            <a:off x="2231314" y="1500837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9AA7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9AA71D"/>
                </a:solidFill>
                <a:cs typeface="Arial" panose="020B0604020202020204" pitchFamily="34" charset="0"/>
              </a:rPr>
              <a:t>7</a:t>
            </a:r>
          </a:p>
        </p:txBody>
      </p:sp>
      <p:sp>
        <p:nvSpPr>
          <p:cNvPr id="29" name="TextBox 54">
            <a:extLst>
              <a:ext uri="{FF2B5EF4-FFF2-40B4-BE49-F238E27FC236}">
                <a16:creationId xmlns:a16="http://schemas.microsoft.com/office/drawing/2014/main" id="{9EFFAC6C-8B64-47EF-871A-EE7C3DADFF65}"/>
              </a:ext>
            </a:extLst>
          </p:cNvPr>
          <p:cNvSpPr txBox="1"/>
          <p:nvPr/>
        </p:nvSpPr>
        <p:spPr>
          <a:xfrm>
            <a:off x="1368921" y="1695509"/>
            <a:ext cx="11526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003B5C"/>
                </a:solidFill>
                <a:latin typeface="Calibri Light" panose="020F0302020204030204" pitchFamily="34" charset="0"/>
              </a:rPr>
              <a:t>Measure </a:t>
            </a:r>
          </a:p>
          <a:p>
            <a:r>
              <a:rPr lang="en-US" b="1" dirty="0">
                <a:solidFill>
                  <a:srgbClr val="003B5C"/>
                </a:solidFill>
                <a:latin typeface="Calibri Light" panose="020F0302020204030204" pitchFamily="34" charset="0"/>
              </a:rPr>
              <a:t>and report</a:t>
            </a:r>
          </a:p>
        </p:txBody>
      </p:sp>
      <p:sp>
        <p:nvSpPr>
          <p:cNvPr id="30" name="TextBox 55">
            <a:extLst>
              <a:ext uri="{FF2B5EF4-FFF2-40B4-BE49-F238E27FC236}">
                <a16:creationId xmlns:a16="http://schemas.microsoft.com/office/drawing/2014/main" id="{0CDE2CFE-4C80-450B-9110-8DA3B611C872}"/>
              </a:ext>
            </a:extLst>
          </p:cNvPr>
          <p:cNvSpPr txBox="1"/>
          <p:nvPr/>
        </p:nvSpPr>
        <p:spPr>
          <a:xfrm>
            <a:off x="3315414" y="3990568"/>
            <a:ext cx="9967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err="1">
                <a:solidFill>
                  <a:srgbClr val="C5CD69"/>
                </a:solidFill>
                <a:latin typeface="Calibri Light" panose="020F0302020204030204" pitchFamily="34" charset="0"/>
              </a:rPr>
              <a:t>Prioritise</a:t>
            </a:r>
            <a:endParaRPr lang="en-US" b="1" dirty="0">
              <a:solidFill>
                <a:srgbClr val="C5CD69"/>
              </a:solidFill>
              <a:latin typeface="Calibri Light" panose="020F0302020204030204" pitchFamily="34" charset="0"/>
            </a:endParaRPr>
          </a:p>
        </p:txBody>
      </p:sp>
      <p:sp>
        <p:nvSpPr>
          <p:cNvPr id="31" name="TextBox 56">
            <a:extLst>
              <a:ext uri="{FF2B5EF4-FFF2-40B4-BE49-F238E27FC236}">
                <a16:creationId xmlns:a16="http://schemas.microsoft.com/office/drawing/2014/main" id="{C18E2EDF-C893-4607-8A84-DA204B14B489}"/>
              </a:ext>
            </a:extLst>
          </p:cNvPr>
          <p:cNvSpPr txBox="1"/>
          <p:nvPr/>
        </p:nvSpPr>
        <p:spPr>
          <a:xfrm>
            <a:off x="2122540" y="4530233"/>
            <a:ext cx="909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9AA71D"/>
                </a:solidFill>
                <a:latin typeface="Calibri Light" panose="020F0302020204030204" pitchFamily="34" charset="0"/>
              </a:rPr>
              <a:t>Prepare</a:t>
            </a:r>
          </a:p>
        </p:txBody>
      </p:sp>
      <p:sp>
        <p:nvSpPr>
          <p:cNvPr id="32" name="TextBox 57">
            <a:extLst>
              <a:ext uri="{FF2B5EF4-FFF2-40B4-BE49-F238E27FC236}">
                <a16:creationId xmlns:a16="http://schemas.microsoft.com/office/drawing/2014/main" id="{D2B503DF-CB0B-400B-AA7E-D8AAC2BD711A}"/>
              </a:ext>
            </a:extLst>
          </p:cNvPr>
          <p:cNvSpPr txBox="1"/>
          <p:nvPr/>
        </p:nvSpPr>
        <p:spPr>
          <a:xfrm>
            <a:off x="876324" y="3990568"/>
            <a:ext cx="947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6185A5"/>
                </a:solidFill>
                <a:latin typeface="Calibri Light" panose="020F0302020204030204" pitchFamily="34" charset="0"/>
              </a:rPr>
              <a:t>Approve</a:t>
            </a:r>
          </a:p>
        </p:txBody>
      </p:sp>
      <p:sp>
        <p:nvSpPr>
          <p:cNvPr id="33" name="TextBox 58">
            <a:extLst>
              <a:ext uri="{FF2B5EF4-FFF2-40B4-BE49-F238E27FC236}">
                <a16:creationId xmlns:a16="http://schemas.microsoft.com/office/drawing/2014/main" id="{DEDE1EF0-07AD-4316-84C6-3C876E728E21}"/>
              </a:ext>
            </a:extLst>
          </p:cNvPr>
          <p:cNvSpPr txBox="1"/>
          <p:nvPr/>
        </p:nvSpPr>
        <p:spPr>
          <a:xfrm>
            <a:off x="512215" y="2784921"/>
            <a:ext cx="13732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306585"/>
                </a:solidFill>
                <a:latin typeface="Calibri Light" panose="020F0302020204030204" pitchFamily="34" charset="0"/>
              </a:rPr>
              <a:t>Release </a:t>
            </a:r>
          </a:p>
          <a:p>
            <a:r>
              <a:rPr lang="en-US" b="1" dirty="0">
                <a:solidFill>
                  <a:srgbClr val="306585"/>
                </a:solidFill>
                <a:latin typeface="Calibri Light" panose="020F0302020204030204" pitchFamily="34" charset="0"/>
              </a:rPr>
              <a:t>and maintain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44748AB8-59CA-4A56-B58A-E89E086312C3}"/>
              </a:ext>
            </a:extLst>
          </p:cNvPr>
          <p:cNvSpPr/>
          <p:nvPr/>
        </p:nvSpPr>
        <p:spPr>
          <a:xfrm>
            <a:off x="2735443" y="2015480"/>
            <a:ext cx="1107234" cy="230832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>
                <a:solidFill>
                  <a:schemeClr val="bg1"/>
                </a:solidFill>
              </a:rPr>
              <a:t>Requests log</a:t>
            </a:r>
          </a:p>
        </p:txBody>
      </p:sp>
      <p:sp>
        <p:nvSpPr>
          <p:cNvPr id="35" name="TextBox 75">
            <a:extLst>
              <a:ext uri="{FF2B5EF4-FFF2-40B4-BE49-F238E27FC236}">
                <a16:creationId xmlns:a16="http://schemas.microsoft.com/office/drawing/2014/main" id="{EA38039B-859C-4A1D-B99E-2D169BB5719A}"/>
              </a:ext>
            </a:extLst>
          </p:cNvPr>
          <p:cNvSpPr txBox="1"/>
          <p:nvPr/>
        </p:nvSpPr>
        <p:spPr>
          <a:xfrm>
            <a:off x="2751275" y="1695509"/>
            <a:ext cx="876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E3E6BA"/>
                </a:solidFill>
                <a:latin typeface="Calibri Light" panose="020F0302020204030204" pitchFamily="34" charset="0"/>
              </a:rPr>
              <a:t>Identify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B446D346-4328-4B3C-85EB-1F472DA8BE20}"/>
              </a:ext>
            </a:extLst>
          </p:cNvPr>
          <p:cNvSpPr/>
          <p:nvPr/>
        </p:nvSpPr>
        <p:spPr>
          <a:xfrm>
            <a:off x="3547198" y="3056132"/>
            <a:ext cx="1107234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>
                <a:solidFill>
                  <a:schemeClr val="bg1"/>
                </a:solidFill>
              </a:rPr>
              <a:t>[Requests log]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>
                <a:solidFill>
                  <a:schemeClr val="bg1"/>
                </a:solidFill>
              </a:rPr>
              <a:t>Assessments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>
                <a:solidFill>
                  <a:schemeClr val="bg1"/>
                </a:solidFill>
              </a:rPr>
              <a:t>OD toolkit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>
                <a:solidFill>
                  <a:schemeClr val="bg1"/>
                </a:solidFill>
              </a:rPr>
              <a:t>APPROVAL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AAC40334-8950-4705-AFB3-AFD251DCF141}"/>
              </a:ext>
            </a:extLst>
          </p:cNvPr>
          <p:cNvSpPr/>
          <p:nvPr/>
        </p:nvSpPr>
        <p:spPr>
          <a:xfrm>
            <a:off x="3313593" y="4273690"/>
            <a:ext cx="1452146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>
                <a:solidFill>
                  <a:schemeClr val="bg1"/>
                </a:solidFill>
              </a:rPr>
              <a:t>OD toolkit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 err="1">
                <a:solidFill>
                  <a:schemeClr val="bg1"/>
                </a:solidFill>
              </a:rPr>
              <a:t>Prioritisn</a:t>
            </a:r>
            <a:r>
              <a:rPr lang="en-US" sz="900" b="1" dirty="0">
                <a:solidFill>
                  <a:schemeClr val="bg1"/>
                </a:solidFill>
              </a:rPr>
              <a:t> </a:t>
            </a:r>
            <a:r>
              <a:rPr lang="en-US" sz="900" b="1" dirty="0" err="1">
                <a:solidFill>
                  <a:schemeClr val="bg1"/>
                </a:solidFill>
              </a:rPr>
              <a:t>considerns</a:t>
            </a:r>
            <a:endParaRPr lang="en-US" sz="900" b="1" dirty="0">
              <a:solidFill>
                <a:schemeClr val="bg1"/>
              </a:solidFill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>
                <a:solidFill>
                  <a:schemeClr val="bg1"/>
                </a:solidFill>
              </a:rPr>
              <a:t>Requests log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sz="900" b="1" dirty="0">
              <a:solidFill>
                <a:schemeClr val="bg1"/>
              </a:solidFill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1289153-A675-418A-A11C-D1C5CBCC180D}"/>
              </a:ext>
            </a:extLst>
          </p:cNvPr>
          <p:cNvSpPr/>
          <p:nvPr/>
        </p:nvSpPr>
        <p:spPr>
          <a:xfrm>
            <a:off x="2133059" y="4849183"/>
            <a:ext cx="1421410" cy="784830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OD toolkit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Metadata / documentation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Dataset(s)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Info asset </a:t>
            </a:r>
            <a:r>
              <a:rPr lang="en-US" sz="900" b="1" dirty="0" err="1"/>
              <a:t>reg</a:t>
            </a:r>
            <a:r>
              <a:rPr lang="en-US" sz="900" b="1" dirty="0"/>
              <a:t> (?)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CEA3B5B3-348D-4BA8-B8A5-41D2EABAA1C1}"/>
              </a:ext>
            </a:extLst>
          </p:cNvPr>
          <p:cNvSpPr/>
          <p:nvPr/>
        </p:nvSpPr>
        <p:spPr>
          <a:xfrm>
            <a:off x="890285" y="4306580"/>
            <a:ext cx="1107234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OD toolkit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FINAL APPROVAL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2C2D9AB4-F877-4746-8828-D81464B41943}"/>
              </a:ext>
            </a:extLst>
          </p:cNvPr>
          <p:cNvSpPr/>
          <p:nvPr/>
        </p:nvSpPr>
        <p:spPr>
          <a:xfrm>
            <a:off x="512214" y="3319268"/>
            <a:ext cx="1663759" cy="6463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OD portal / </a:t>
            </a:r>
            <a:r>
              <a:rPr lang="en-US" sz="900" b="1" dirty="0" err="1"/>
              <a:t>data.govt</a:t>
            </a:r>
            <a:endParaRPr lang="en-US" sz="900" b="1" dirty="0"/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Master OD directory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OD toolkit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User </a:t>
            </a:r>
            <a:r>
              <a:rPr lang="en-US" sz="900" b="1" dirty="0" err="1"/>
              <a:t>grps</a:t>
            </a:r>
            <a:r>
              <a:rPr lang="en-US" sz="900" b="1" dirty="0"/>
              <a:t> </a:t>
            </a:r>
            <a:r>
              <a:rPr lang="en-US" sz="900" b="1" dirty="0" err="1"/>
              <a:t>etc</a:t>
            </a:r>
            <a:endParaRPr lang="en-US" sz="900" b="1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992F4B1-5079-4D60-A076-0851FD619EE9}"/>
              </a:ext>
            </a:extLst>
          </p:cNvPr>
          <p:cNvSpPr/>
          <p:nvPr/>
        </p:nvSpPr>
        <p:spPr>
          <a:xfrm>
            <a:off x="1441977" y="2278610"/>
            <a:ext cx="1107234" cy="507831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Regular + ad-hoc reports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sz="900" b="1" dirty="0"/>
              <a:t>User </a:t>
            </a:r>
            <a:r>
              <a:rPr lang="en-US" sz="900" b="1" dirty="0" err="1"/>
              <a:t>grps</a:t>
            </a:r>
            <a:r>
              <a:rPr lang="en-US" sz="900" b="1" dirty="0"/>
              <a:t> </a:t>
            </a:r>
            <a:r>
              <a:rPr lang="en-US" sz="900" b="1" dirty="0" err="1"/>
              <a:t>etc</a:t>
            </a:r>
            <a:endParaRPr lang="en-US" sz="900" b="1" dirty="0"/>
          </a:p>
        </p:txBody>
      </p:sp>
      <p:sp>
        <p:nvSpPr>
          <p:cNvPr id="42" name="TextBox 82">
            <a:extLst>
              <a:ext uri="{FF2B5EF4-FFF2-40B4-BE49-F238E27FC236}">
                <a16:creationId xmlns:a16="http://schemas.microsoft.com/office/drawing/2014/main" id="{ABA5A830-D017-49AC-9755-8DD20D10B7FD}"/>
              </a:ext>
            </a:extLst>
          </p:cNvPr>
          <p:cNvSpPr txBox="1"/>
          <p:nvPr/>
        </p:nvSpPr>
        <p:spPr>
          <a:xfrm>
            <a:off x="3565241" y="2784921"/>
            <a:ext cx="777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>
                <a:solidFill>
                  <a:srgbClr val="D3DA8D"/>
                </a:solidFill>
                <a:latin typeface="Calibri Light" panose="020F0302020204030204" pitchFamily="34" charset="0"/>
              </a:rPr>
              <a:t>Assess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285C4846-CE49-4F42-B204-A3C1A050675E}"/>
              </a:ext>
            </a:extLst>
          </p:cNvPr>
          <p:cNvSpPr/>
          <p:nvPr/>
        </p:nvSpPr>
        <p:spPr>
          <a:xfrm>
            <a:off x="5515845" y="717505"/>
            <a:ext cx="216024" cy="600164"/>
          </a:xfrm>
          <a:prstGeom prst="rect">
            <a:avLst/>
          </a:prstGeom>
          <a:solidFill>
            <a:srgbClr val="003B5C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AC38F8C4-E4EB-4E94-8399-CFADAAAB54CB}"/>
              </a:ext>
            </a:extLst>
          </p:cNvPr>
          <p:cNvSpPr/>
          <p:nvPr/>
        </p:nvSpPr>
        <p:spPr>
          <a:xfrm>
            <a:off x="5894548" y="721584"/>
            <a:ext cx="3086503" cy="600164"/>
          </a:xfrm>
          <a:prstGeom prst="rect">
            <a:avLst/>
          </a:prstGeom>
          <a:solidFill>
            <a:srgbClr val="003B5C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latin typeface="Calibri Light" panose="020F0302020204030204" pitchFamily="34" charset="0"/>
              </a:rPr>
              <a:t>Identify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latin typeface="Calibri Light" panose="020F0302020204030204" pitchFamily="34" charset="0"/>
              </a:rPr>
              <a:t>Identify the dataset(s) you’re considering opening using a range of internal and external sources.</a:t>
            </a:r>
            <a:endParaRPr lang="en-US" sz="1050" cap="small" dirty="0"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C88A9A18-1484-44B7-A96A-E31BA017EA85}"/>
              </a:ext>
            </a:extLst>
          </p:cNvPr>
          <p:cNvSpPr/>
          <p:nvPr/>
        </p:nvSpPr>
        <p:spPr>
          <a:xfrm>
            <a:off x="5452981" y="664951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003B5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003B5C"/>
                </a:solidFill>
                <a:cs typeface="Arial" pitchFamily="34" charset="0"/>
              </a:rPr>
              <a:t>1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43940245-E166-4D40-8F83-68FE98DF8D04}"/>
              </a:ext>
            </a:extLst>
          </p:cNvPr>
          <p:cNvSpPr/>
          <p:nvPr/>
        </p:nvSpPr>
        <p:spPr>
          <a:xfrm>
            <a:off x="5515845" y="1494789"/>
            <a:ext cx="216024" cy="619654"/>
          </a:xfrm>
          <a:prstGeom prst="rect">
            <a:avLst/>
          </a:prstGeom>
          <a:solidFill>
            <a:srgbClr val="30658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C3DE47C2-378B-4D80-ADF4-0D9B44D2AC13}"/>
              </a:ext>
            </a:extLst>
          </p:cNvPr>
          <p:cNvSpPr/>
          <p:nvPr/>
        </p:nvSpPr>
        <p:spPr>
          <a:xfrm>
            <a:off x="5894548" y="1498868"/>
            <a:ext cx="3086503" cy="600164"/>
          </a:xfrm>
          <a:prstGeom prst="rect">
            <a:avLst/>
          </a:prstGeom>
          <a:solidFill>
            <a:srgbClr val="306585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latin typeface="Calibri Light" panose="020F0302020204030204" pitchFamily="34" charset="0"/>
              </a:rPr>
              <a:t>Assess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latin typeface="Calibri Light" panose="020F0302020204030204" pitchFamily="34" charset="0"/>
              </a:rPr>
              <a:t>Assess the dataset(s) for appropriateness to publish, and gain approval to continue the opening process. </a:t>
            </a:r>
            <a:endParaRPr lang="en-US" sz="1050" cap="small" dirty="0"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95B720A-EA7D-4ED0-92FA-C3521BD45824}"/>
              </a:ext>
            </a:extLst>
          </p:cNvPr>
          <p:cNvSpPr/>
          <p:nvPr/>
        </p:nvSpPr>
        <p:spPr>
          <a:xfrm>
            <a:off x="5452981" y="1442235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30658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306585"/>
                </a:solidFill>
                <a:cs typeface="Arial" pitchFamily="34" charset="0"/>
              </a:rPr>
              <a:t>2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E8B3B300-F878-41A9-AB81-76882C77DED1}"/>
              </a:ext>
            </a:extLst>
          </p:cNvPr>
          <p:cNvSpPr/>
          <p:nvPr/>
        </p:nvSpPr>
        <p:spPr>
          <a:xfrm>
            <a:off x="5515845" y="2287483"/>
            <a:ext cx="216024" cy="567101"/>
          </a:xfrm>
          <a:prstGeom prst="rect">
            <a:avLst/>
          </a:prstGeom>
          <a:solidFill>
            <a:srgbClr val="6185A5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7C83010C-F921-409E-AE11-6968DF27350E}"/>
              </a:ext>
            </a:extLst>
          </p:cNvPr>
          <p:cNvSpPr/>
          <p:nvPr/>
        </p:nvSpPr>
        <p:spPr>
          <a:xfrm>
            <a:off x="5894548" y="2291563"/>
            <a:ext cx="3086503" cy="600164"/>
          </a:xfrm>
          <a:prstGeom prst="rect">
            <a:avLst/>
          </a:prstGeom>
          <a:solidFill>
            <a:srgbClr val="6185A5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>
                <a:latin typeface="Calibri Light" panose="020F0302020204030204" pitchFamily="34" charset="0"/>
              </a:rPr>
              <a:t>Prioritise</a:t>
            </a:r>
            <a:endParaRPr lang="en-US" sz="1200" b="1" dirty="0">
              <a:latin typeface="Calibri Light" panose="020F0302020204030204" pitchFamily="34" charset="0"/>
            </a:endParaRP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 err="1">
                <a:latin typeface="Calibri Light" panose="020F0302020204030204" pitchFamily="34" charset="0"/>
              </a:rPr>
              <a:t>Prioritise</a:t>
            </a:r>
            <a:r>
              <a:rPr lang="en-US" sz="1050" dirty="0">
                <a:latin typeface="Calibri Light" panose="020F0302020204030204" pitchFamily="34" charset="0"/>
              </a:rPr>
              <a:t> the dataset(s) against other open dataset candidates, using a range of prioritization metrics.</a:t>
            </a:r>
            <a:endParaRPr lang="en-US" sz="1050" cap="small" dirty="0"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647A5F74-514C-443A-96EA-7024462529A4}"/>
              </a:ext>
            </a:extLst>
          </p:cNvPr>
          <p:cNvSpPr/>
          <p:nvPr/>
        </p:nvSpPr>
        <p:spPr>
          <a:xfrm>
            <a:off x="5452981" y="2234930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6185A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6185A5"/>
                </a:solidFill>
                <a:cs typeface="Arial" pitchFamily="34" charset="0"/>
              </a:rPr>
              <a:t>3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9684C1AE-301B-4EE3-AE20-B0ADD5D72CFB}"/>
              </a:ext>
            </a:extLst>
          </p:cNvPr>
          <p:cNvSpPr/>
          <p:nvPr/>
        </p:nvSpPr>
        <p:spPr>
          <a:xfrm>
            <a:off x="5515845" y="3064767"/>
            <a:ext cx="216024" cy="600165"/>
          </a:xfrm>
          <a:prstGeom prst="rect">
            <a:avLst/>
          </a:prstGeom>
          <a:gradFill flip="none" rotWithShape="1">
            <a:gsLst>
              <a:gs pos="9000">
                <a:srgbClr val="E3E6BA"/>
              </a:gs>
              <a:gs pos="100000">
                <a:srgbClr val="99ABC3"/>
              </a:gs>
            </a:gsLst>
            <a:lin ang="16200000" scaled="1"/>
            <a:tileRect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8E8ADC3E-5943-482C-B178-04E7C24B24D9}"/>
              </a:ext>
            </a:extLst>
          </p:cNvPr>
          <p:cNvSpPr/>
          <p:nvPr/>
        </p:nvSpPr>
        <p:spPr>
          <a:xfrm>
            <a:off x="5894548" y="3068847"/>
            <a:ext cx="3086503" cy="600164"/>
          </a:xfrm>
          <a:prstGeom prst="rect">
            <a:avLst/>
          </a:prstGeom>
          <a:gradFill>
            <a:gsLst>
              <a:gs pos="0">
                <a:srgbClr val="E3E6BA">
                  <a:alpha val="50000"/>
                </a:srgbClr>
              </a:gs>
              <a:gs pos="100000">
                <a:srgbClr val="99ABC3"/>
              </a:gs>
            </a:gsLst>
            <a:lin ang="16200000" scaled="1"/>
          </a:gra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latin typeface="Calibri Light" panose="020F0302020204030204" pitchFamily="34" charset="0"/>
              </a:rPr>
              <a:t>Prepare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latin typeface="Calibri Light" panose="020F0302020204030204" pitchFamily="34" charset="0"/>
              </a:rPr>
              <a:t>Prepare the dataset(s) for publishing, including preparing the relevant metadata and documentation.</a:t>
            </a:r>
            <a:endParaRPr lang="en-US" sz="1050" cap="small" dirty="0"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A6B68A2C-CBC1-493C-BBE8-8D5F4926F75B}"/>
              </a:ext>
            </a:extLst>
          </p:cNvPr>
          <p:cNvSpPr/>
          <p:nvPr/>
        </p:nvSpPr>
        <p:spPr>
          <a:xfrm>
            <a:off x="5452981" y="3012214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99ABC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003B5C"/>
                </a:solidFill>
                <a:cs typeface="Arial" pitchFamily="34" charset="0"/>
              </a:rPr>
              <a:t>4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BB6C3B7D-1EC8-463A-9B6F-45EDAACF553A}"/>
              </a:ext>
            </a:extLst>
          </p:cNvPr>
          <p:cNvSpPr/>
          <p:nvPr/>
        </p:nvSpPr>
        <p:spPr>
          <a:xfrm>
            <a:off x="5515845" y="3842052"/>
            <a:ext cx="216024" cy="600164"/>
          </a:xfrm>
          <a:prstGeom prst="rect">
            <a:avLst/>
          </a:prstGeom>
          <a:solidFill>
            <a:srgbClr val="D3DA8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DBC9CB98-A759-4929-9B79-30120AF382E0}"/>
              </a:ext>
            </a:extLst>
          </p:cNvPr>
          <p:cNvSpPr/>
          <p:nvPr/>
        </p:nvSpPr>
        <p:spPr>
          <a:xfrm>
            <a:off x="5894548" y="3846131"/>
            <a:ext cx="3086503" cy="600164"/>
          </a:xfrm>
          <a:prstGeom prst="rect">
            <a:avLst/>
          </a:prstGeom>
          <a:solidFill>
            <a:srgbClr val="D3DA8D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latin typeface="Calibri Light" panose="020F0302020204030204" pitchFamily="34" charset="0"/>
              </a:rPr>
              <a:t>Approve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latin typeface="Calibri Light" panose="020F0302020204030204" pitchFamily="34" charset="0"/>
              </a:rPr>
              <a:t>Gain final approval to publish the dataset(s) and accompanying metadata.</a:t>
            </a:r>
            <a:endParaRPr lang="en-US" sz="1050" cap="small" dirty="0"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7001C6C2-0FD8-4483-8465-FB40D2FFB10E}"/>
              </a:ext>
            </a:extLst>
          </p:cNvPr>
          <p:cNvSpPr/>
          <p:nvPr/>
        </p:nvSpPr>
        <p:spPr>
          <a:xfrm>
            <a:off x="5452981" y="3789498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D3DA8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D3DA8D"/>
                </a:solidFill>
                <a:cs typeface="Arial" pitchFamily="34" charset="0"/>
              </a:rPr>
              <a:t>5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DE687F29-C088-41B2-80B8-56680038BCA2}"/>
              </a:ext>
            </a:extLst>
          </p:cNvPr>
          <p:cNvSpPr/>
          <p:nvPr/>
        </p:nvSpPr>
        <p:spPr>
          <a:xfrm>
            <a:off x="5515845" y="4619336"/>
            <a:ext cx="216024" cy="754228"/>
          </a:xfrm>
          <a:prstGeom prst="rect">
            <a:avLst/>
          </a:prstGeom>
          <a:solidFill>
            <a:srgbClr val="C5CD69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6E4EBD38-61A0-4A60-A086-3D30E20A5963}"/>
              </a:ext>
            </a:extLst>
          </p:cNvPr>
          <p:cNvSpPr/>
          <p:nvPr/>
        </p:nvSpPr>
        <p:spPr>
          <a:xfrm>
            <a:off x="5894548" y="4623415"/>
            <a:ext cx="3086503" cy="761747"/>
          </a:xfrm>
          <a:prstGeom prst="rect">
            <a:avLst/>
          </a:prstGeom>
          <a:solidFill>
            <a:srgbClr val="C5CD69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latin typeface="Calibri Light" panose="020F0302020204030204" pitchFamily="34" charset="0"/>
              </a:rPr>
              <a:t>Release and maintain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latin typeface="Calibri Light" panose="020F0302020204030204" pitchFamily="34" charset="0"/>
              </a:rPr>
              <a:t>Publish the dataset(s) and accompanying metadata on the open data portal, list them on other relevant sites like data.govt.nz, and engage with user groups.</a:t>
            </a:r>
            <a:endParaRPr lang="en-US" sz="1050" cap="small" dirty="0"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21FCB13-1CC6-434D-82BD-169264BE1173}"/>
              </a:ext>
            </a:extLst>
          </p:cNvPr>
          <p:cNvSpPr/>
          <p:nvPr/>
        </p:nvSpPr>
        <p:spPr>
          <a:xfrm>
            <a:off x="5452981" y="4566782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C5CD69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C5CD69"/>
                </a:solidFill>
                <a:cs typeface="Arial" pitchFamily="34" charset="0"/>
              </a:rPr>
              <a:t>6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4399F43-EAE6-46BF-9C68-267B8A054430}"/>
              </a:ext>
            </a:extLst>
          </p:cNvPr>
          <p:cNvSpPr/>
          <p:nvPr/>
        </p:nvSpPr>
        <p:spPr>
          <a:xfrm>
            <a:off x="5515845" y="5558205"/>
            <a:ext cx="216024" cy="923330"/>
          </a:xfrm>
          <a:prstGeom prst="rect">
            <a:avLst/>
          </a:prstGeom>
          <a:solidFill>
            <a:srgbClr val="9AA71D"/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sz="2400" b="1" cap="small">
              <a:solidFill>
                <a:prstClr val="white"/>
              </a:solidFill>
              <a:cs typeface="Arial" pitchFamily="34" charset="0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6005FF17-4705-46DB-A481-33EA2A3F7CD4}"/>
              </a:ext>
            </a:extLst>
          </p:cNvPr>
          <p:cNvSpPr/>
          <p:nvPr/>
        </p:nvSpPr>
        <p:spPr>
          <a:xfrm>
            <a:off x="5894548" y="5562285"/>
            <a:ext cx="3086503" cy="923330"/>
          </a:xfrm>
          <a:prstGeom prst="rect">
            <a:avLst/>
          </a:prstGeom>
          <a:solidFill>
            <a:srgbClr val="9AA71D">
              <a:alpha val="50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200" b="1" dirty="0">
                <a:latin typeface="Calibri Light" panose="020F0302020204030204" pitchFamily="34" charset="0"/>
              </a:rPr>
              <a:t>Measure and report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050" dirty="0">
                <a:latin typeface="Calibri Light" panose="020F0302020204030204" pitchFamily="34" charset="0"/>
              </a:rPr>
              <a:t>Measure and report against the use of and feedback about the datasets, feeding that info into data quality and change processes, as well as steps 1, 3, 6 and 7 (informing what to measure / report against). </a:t>
            </a:r>
            <a:endParaRPr lang="en-US" sz="1050" cap="small" dirty="0">
              <a:effectLst>
                <a:outerShdw blurRad="25400" dist="38100" dir="2700000" algn="tl">
                  <a:srgbClr val="000000">
                    <a:alpha val="70000"/>
                  </a:srgbClr>
                </a:outerShdw>
              </a:effectLst>
              <a:latin typeface="Calibri Light" panose="020F0302020204030204" pitchFamily="34" charset="0"/>
              <a:cs typeface="Arial" pitchFamily="34" charset="0"/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38FD5609-58AF-42D8-8494-91D63F2078B3}"/>
              </a:ext>
            </a:extLst>
          </p:cNvPr>
          <p:cNvSpPr/>
          <p:nvPr/>
        </p:nvSpPr>
        <p:spPr>
          <a:xfrm>
            <a:off x="5452981" y="5505652"/>
            <a:ext cx="341752" cy="341752"/>
          </a:xfrm>
          <a:prstGeom prst="ellipse">
            <a:avLst/>
          </a:prstGeom>
          <a:solidFill>
            <a:schemeClr val="bg1"/>
          </a:solidFill>
          <a:ln w="38100" cap="flat" cmpd="sng" algn="ctr">
            <a:solidFill>
              <a:srgbClr val="9AA71D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fr-FR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b="1" cap="small" dirty="0">
                <a:solidFill>
                  <a:srgbClr val="9AA71D"/>
                </a:solidFill>
                <a:cs typeface="Arial" pitchFamily="34" charset="0"/>
              </a:rPr>
              <a:t>7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C7F8FE4-D428-42D7-81BD-B301E74EEBAE}"/>
              </a:ext>
            </a:extLst>
          </p:cNvPr>
          <p:cNvSpPr txBox="1"/>
          <p:nvPr/>
        </p:nvSpPr>
        <p:spPr>
          <a:xfrm>
            <a:off x="1917833" y="2820721"/>
            <a:ext cx="140185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NZ" sz="3200" b="1" dirty="0">
                <a:solidFill>
                  <a:srgbClr val="003B5C"/>
                </a:solidFill>
              </a:rPr>
              <a:t>open</a:t>
            </a:r>
          </a:p>
          <a:p>
            <a:pPr algn="ctr"/>
            <a:r>
              <a:rPr lang="en-NZ" sz="4400" b="1" dirty="0">
                <a:solidFill>
                  <a:srgbClr val="003B5C"/>
                </a:solidFill>
              </a:rPr>
              <a:t>NZTA</a:t>
            </a:r>
          </a:p>
          <a:p>
            <a:pPr algn="ctr"/>
            <a:r>
              <a:rPr lang="en-NZ" sz="3200" b="1" dirty="0">
                <a:solidFill>
                  <a:srgbClr val="003B5C"/>
                </a:solidFill>
              </a:rPr>
              <a:t>data</a:t>
            </a:r>
          </a:p>
        </p:txBody>
      </p:sp>
      <p:sp>
        <p:nvSpPr>
          <p:cNvPr id="72" name="Title 1">
            <a:extLst>
              <a:ext uri="{FF2B5EF4-FFF2-40B4-BE49-F238E27FC236}">
                <a16:creationId xmlns:a16="http://schemas.microsoft.com/office/drawing/2014/main" id="{B4EE0F0F-ACD8-4296-96A3-F65F9264CF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9297" y="75345"/>
            <a:ext cx="8333569" cy="932688"/>
          </a:xfrm>
        </p:spPr>
        <p:txBody>
          <a:bodyPr/>
          <a:lstStyle/>
          <a:p>
            <a:r>
              <a:rPr lang="en-NZ" dirty="0"/>
              <a:t>NZTA’s open data framework - details</a:t>
            </a:r>
          </a:p>
        </p:txBody>
      </p:sp>
    </p:spTree>
    <p:extLst>
      <p:ext uri="{BB962C8B-B14F-4D97-AF65-F5344CB8AC3E}">
        <p14:creationId xmlns:p14="http://schemas.microsoft.com/office/powerpoint/2010/main" val="2669952157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NZTA">
      <a:dk1>
        <a:sysClr val="windowText" lastClr="000000"/>
      </a:dk1>
      <a:lt1>
        <a:sysClr val="window" lastClr="FFFFFF"/>
      </a:lt1>
      <a:dk2>
        <a:srgbClr val="78976D"/>
      </a:dk2>
      <a:lt2>
        <a:srgbClr val="CF8B2D"/>
      </a:lt2>
      <a:accent1>
        <a:srgbClr val="19456B"/>
      </a:accent1>
      <a:accent2>
        <a:srgbClr val="AFBD22"/>
      </a:accent2>
      <a:accent3>
        <a:srgbClr val="CA4142"/>
      </a:accent3>
      <a:accent4>
        <a:srgbClr val="908070"/>
      </a:accent4>
      <a:accent5>
        <a:srgbClr val="2575AE"/>
      </a:accent5>
      <a:accent6>
        <a:srgbClr val="6BA7AE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lank" id="{A0CCEF7F-8F78-4179-AC80-0634F35D40F8}" vid="{4FF279A3-B815-4C26-867D-CCC27E9C475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15879</TotalTime>
  <Words>376</Words>
  <Application>Microsoft Office PowerPoint</Application>
  <PresentationFormat>On-screen Show (4:3)</PresentationFormat>
  <Paragraphs>100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Lucida Sans</vt:lpstr>
      <vt:lpstr>Blank</vt:lpstr>
      <vt:lpstr>PowerPoint Presentation</vt:lpstr>
      <vt:lpstr>NZTA’s open data framework - details</vt:lpstr>
    </vt:vector>
  </TitlesOfParts>
  <Company>NZ Transport Agency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Aimee Whitcroft</dc:creator>
  <cp:keywords>Designed by NZTA developed Allfields</cp:keywords>
  <cp:lastModifiedBy>Aimee Whitcroft</cp:lastModifiedBy>
  <cp:revision>44</cp:revision>
  <dcterms:created xsi:type="dcterms:W3CDTF">2019-06-17T00:43:53Z</dcterms:created>
  <dcterms:modified xsi:type="dcterms:W3CDTF">2019-11-04T03:50:04Z</dcterms:modified>
</cp:coreProperties>
</file>