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sldIdLst>
    <p:sldId id="256" r:id="rId2"/>
    <p:sldId id="373" r:id="rId3"/>
    <p:sldId id="379" r:id="rId4"/>
    <p:sldId id="384" r:id="rId5"/>
    <p:sldId id="378" r:id="rId6"/>
    <p:sldId id="315" r:id="rId7"/>
    <p:sldId id="372" r:id="rId8"/>
    <p:sldId id="464" r:id="rId9"/>
    <p:sldId id="466" r:id="rId10"/>
    <p:sldId id="465" r:id="rId11"/>
    <p:sldId id="371" r:id="rId12"/>
    <p:sldId id="276" r:id="rId13"/>
    <p:sldId id="467" r:id="rId14"/>
    <p:sldId id="468" r:id="rId15"/>
    <p:sldId id="469" r:id="rId16"/>
    <p:sldId id="401" r:id="rId17"/>
    <p:sldId id="382" r:id="rId18"/>
    <p:sldId id="470" r:id="rId19"/>
    <p:sldId id="471" r:id="rId20"/>
    <p:sldId id="386" r:id="rId21"/>
    <p:sldId id="376" r:id="rId22"/>
    <p:sldId id="399" r:id="rId23"/>
    <p:sldId id="472" r:id="rId24"/>
    <p:sldId id="374" r:id="rId25"/>
    <p:sldId id="380" r:id="rId26"/>
    <p:sldId id="320" r:id="rId27"/>
    <p:sldId id="332" r:id="rId28"/>
    <p:sldId id="334" r:id="rId29"/>
    <p:sldId id="391" r:id="rId30"/>
    <p:sldId id="375" r:id="rId31"/>
    <p:sldId id="392" r:id="rId32"/>
    <p:sldId id="400" r:id="rId33"/>
    <p:sldId id="473" r:id="rId34"/>
    <p:sldId id="462" r:id="rId35"/>
    <p:sldId id="402"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486" r:id="rId49"/>
    <p:sldId id="487" r:id="rId50"/>
    <p:sldId id="488" r:id="rId51"/>
    <p:sldId id="489" r:id="rId52"/>
    <p:sldId id="490" r:id="rId53"/>
    <p:sldId id="491" r:id="rId54"/>
    <p:sldId id="492" r:id="rId55"/>
    <p:sldId id="493" r:id="rId56"/>
    <p:sldId id="494" r:id="rId57"/>
    <p:sldId id="495" r:id="rId58"/>
    <p:sldId id="496" r:id="rId59"/>
    <p:sldId id="497" r:id="rId60"/>
    <p:sldId id="498" r:id="rId61"/>
    <p:sldId id="499" r:id="rId62"/>
    <p:sldId id="500" r:id="rId63"/>
    <p:sldId id="501" r:id="rId64"/>
    <p:sldId id="502" r:id="rId65"/>
    <p:sldId id="503" r:id="rId66"/>
    <p:sldId id="504" r:id="rId67"/>
    <p:sldId id="505" r:id="rId68"/>
    <p:sldId id="506" r:id="rId69"/>
    <p:sldId id="507" r:id="rId70"/>
    <p:sldId id="508" r:id="rId71"/>
    <p:sldId id="383" r:id="rId72"/>
    <p:sldId id="260" r:id="rId73"/>
    <p:sldId id="509" r:id="rId74"/>
    <p:sldId id="510" r:id="rId75"/>
    <p:sldId id="341" r:id="rId76"/>
  </p:sldIdLst>
  <p:sldSz cx="9144000" cy="6858000" type="screen4x3"/>
  <p:notesSz cx="7010400" cy="9296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ja P." initials="" lastIdx="3" clrIdx="0"/>
  <p:cmAuthor id="1" name="Jane Fry" initials="J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63" autoAdjust="0"/>
  </p:normalViewPr>
  <p:slideViewPr>
    <p:cSldViewPr>
      <p:cViewPr varScale="1">
        <p:scale>
          <a:sx n="94" d="100"/>
          <a:sy n="94" d="100"/>
        </p:scale>
        <p:origin x="2094"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038386" cy="4648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970377" y="0"/>
            <a:ext cx="3038386" cy="464820"/>
          </a:xfrm>
          <a:prstGeom prst="rect">
            <a:avLst/>
          </a:prstGeom>
        </p:spPr>
        <p:txBody>
          <a:bodyPr vert="horz" lIns="91440" tIns="45720" rIns="91440" bIns="45720" rtlCol="0"/>
          <a:lstStyle>
            <a:lvl1pPr algn="r">
              <a:defRPr sz="1200"/>
            </a:lvl1pPr>
          </a:lstStyle>
          <a:p>
            <a:fld id="{EA29E4C8-45E8-4AAE-B803-D74A2FA4F836}" type="datetimeFigureOut">
              <a:rPr lang="nb-NO" smtClean="0"/>
              <a:t>30.11.2020</a:t>
            </a:fld>
            <a:endParaRPr lang="nb-NO"/>
          </a:p>
        </p:txBody>
      </p:sp>
      <p:sp>
        <p:nvSpPr>
          <p:cNvPr id="4" name="Plassholder for lysbil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8830091"/>
            <a:ext cx="3038386" cy="46482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970377" y="8830091"/>
            <a:ext cx="3038386" cy="464820"/>
          </a:xfrm>
          <a:prstGeom prst="rect">
            <a:avLst/>
          </a:prstGeom>
        </p:spPr>
        <p:txBody>
          <a:bodyPr vert="horz" lIns="91440" tIns="45720" rIns="91440" bIns="45720" rtlCol="0" anchor="b"/>
          <a:lstStyle>
            <a:lvl1pPr algn="r">
              <a:defRPr sz="1200"/>
            </a:lvl1pPr>
          </a:lstStyle>
          <a:p>
            <a:fld id="{188D9360-8598-4BB6-AC86-1D775229DD3F}" type="slidenum">
              <a:rPr lang="nb-NO" smtClean="0"/>
              <a:t>‹#›</a:t>
            </a:fld>
            <a:endParaRPr lang="nb-NO"/>
          </a:p>
        </p:txBody>
      </p:sp>
    </p:spTree>
    <p:extLst>
      <p:ext uri="{BB962C8B-B14F-4D97-AF65-F5344CB8AC3E}">
        <p14:creationId xmlns:p14="http://schemas.microsoft.com/office/powerpoint/2010/main" val="189809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ocs.colectica.com/designer/manage-content/data/harmonize-variable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nature.com/articles/sdata201618"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 am the Data Services Librarian at Carleton University in Ottawa and have been doing DDI for about 10 years,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b-NO" dirty="0"/>
              <a:t>And I will let Benjamin introduce himself when he starts. </a:t>
            </a:r>
          </a:p>
        </p:txBody>
      </p:sp>
      <p:sp>
        <p:nvSpPr>
          <p:cNvPr id="4" name="Plassholder for lysbildenummer 3"/>
          <p:cNvSpPr>
            <a:spLocks noGrp="1"/>
          </p:cNvSpPr>
          <p:nvPr>
            <p:ph type="sldNum" sz="quarter" idx="10"/>
          </p:nvPr>
        </p:nvSpPr>
        <p:spPr/>
        <p:txBody>
          <a:bodyPr/>
          <a:lstStyle/>
          <a:p>
            <a:fld id="{188D9360-8598-4BB6-AC86-1D775229DD3F}" type="slidenum">
              <a:rPr lang="nb-NO" smtClean="0"/>
              <a:t>1</a:t>
            </a:fld>
            <a:endParaRPr lang="nb-NO"/>
          </a:p>
        </p:txBody>
      </p:sp>
    </p:spTree>
    <p:extLst>
      <p:ext uri="{BB962C8B-B14F-4D97-AF65-F5344CB8AC3E}">
        <p14:creationId xmlns:p14="http://schemas.microsoft.com/office/powerpoint/2010/main" val="282056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924423050_0_390:notes"/>
          <p:cNvSpPr>
            <a:spLocks noGrp="1" noRot="1" noChangeAspect="1"/>
          </p:cNvSpPr>
          <p:nvPr>
            <p:ph type="sldImg" idx="2"/>
          </p:nvPr>
        </p:nvSpPr>
        <p:spPr>
          <a:xfrm>
            <a:off x="1392238" y="642938"/>
            <a:ext cx="4291012" cy="3217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924423050_0_390:notes"/>
          <p:cNvSpPr txBox="1">
            <a:spLocks noGrp="1"/>
          </p:cNvSpPr>
          <p:nvPr>
            <p:ph type="body" idx="1"/>
          </p:nvPr>
        </p:nvSpPr>
        <p:spPr>
          <a:xfrm>
            <a:off x="707592" y="4076114"/>
            <a:ext cx="5660734" cy="38615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let’s just review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13</a:t>
            </a:fld>
            <a:endParaRPr lang="nb-NO"/>
          </a:p>
        </p:txBody>
      </p:sp>
    </p:spTree>
    <p:extLst>
      <p:ext uri="{BB962C8B-B14F-4D97-AF65-F5344CB8AC3E}">
        <p14:creationId xmlns:p14="http://schemas.microsoft.com/office/powerpoint/2010/main" val="397529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Interoperability – example – I mentioned XML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XML – can be used for cross-platform use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Rich content – example - titles –subtitle – parallel title – alternative title</a:t>
            </a:r>
          </a:p>
          <a:p>
            <a:endParaRPr lang="en-CA" altLang="en-US" dirty="0">
              <a:latin typeface="Arial" panose="020B0604020202020204" pitchFamily="34" charset="0"/>
              <a:ea typeface="ＭＳ Ｐゴシック" panose="020B0600070205080204" pitchFamily="34" charset="-128"/>
            </a:endParaRPr>
          </a:p>
          <a:p>
            <a:pPr eaLnBrk="1" hangingPunct="1">
              <a:buFontTx/>
              <a:buChar char="-"/>
            </a:pPr>
            <a:endParaRPr lang="en-US" altLang="en-US" dirty="0">
              <a:latin typeface="Arial" panose="020B0604020202020204" pitchFamily="34" charset="0"/>
              <a:ea typeface="ＭＳ Ｐゴシック" panose="020B0600070205080204" pitchFamily="34" charset="-128"/>
            </a:endParaRPr>
          </a:p>
          <a:p>
            <a:pPr marL="0" lvl="2"/>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14</a:t>
            </a:fld>
            <a:endParaRPr lang="nb-NO"/>
          </a:p>
        </p:txBody>
      </p:sp>
    </p:spTree>
    <p:extLst>
      <p:ext uri="{BB962C8B-B14F-4D97-AF65-F5344CB8AC3E}">
        <p14:creationId xmlns:p14="http://schemas.microsoft.com/office/powerpoint/2010/main" val="429243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Complexity</a:t>
            </a:r>
          </a:p>
          <a:p>
            <a:pPr marL="631825" lvl="1"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For some people it is not intuitive to learn</a:t>
            </a:r>
          </a:p>
          <a:p>
            <a:pPr marL="631825" lvl="1"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Steep learning curve but there does come a point when it will seem like second nature to you</a:t>
            </a:r>
          </a:p>
          <a:p>
            <a:pPr marL="631825" lvl="1"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But the level of complexity you will be dealing with depends on the tool you will be using to interpret it</a:t>
            </a:r>
          </a:p>
          <a:p>
            <a:pPr marL="174625"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Low level of researcher buy-in</a:t>
            </a:r>
          </a:p>
          <a:p>
            <a:pPr marL="639763" lvl="1"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Primary goals for researchers are data and analyses not metadata</a:t>
            </a:r>
          </a:p>
          <a:p>
            <a:pPr marL="639763" lvl="1"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Metadata need to be perceived as essential part of research </a:t>
            </a:r>
          </a:p>
          <a:p>
            <a:pPr marL="639763" lvl="1" indent="-174625">
              <a:spcBef>
                <a:spcPct val="0"/>
              </a:spcBef>
              <a:buFontTx/>
              <a:buChar char="•"/>
              <a:defRPr/>
            </a:pPr>
            <a:r>
              <a:rPr lang="en-US" altLang="en-US" dirty="0">
                <a:latin typeface="Arial" panose="020B0604020202020204" pitchFamily="34" charset="0"/>
                <a:ea typeface="ＭＳ Ｐゴシック" panose="020B0600070205080204" pitchFamily="34" charset="-128"/>
              </a:rPr>
              <a:t>They have to understand that high quality metadata in an accessible form is essential for the whole research process</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15</a:t>
            </a:fld>
            <a:endParaRPr lang="nb-NO"/>
          </a:p>
        </p:txBody>
      </p:sp>
    </p:spTree>
    <p:extLst>
      <p:ext uri="{BB962C8B-B14F-4D97-AF65-F5344CB8AC3E}">
        <p14:creationId xmlns:p14="http://schemas.microsoft.com/office/powerpoint/2010/main" val="225894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16</a:t>
            </a:fld>
            <a:endParaRPr lang="nb-NO"/>
          </a:p>
        </p:txBody>
      </p:sp>
    </p:spTree>
    <p:extLst>
      <p:ext uri="{BB962C8B-B14F-4D97-AF65-F5344CB8AC3E}">
        <p14:creationId xmlns:p14="http://schemas.microsoft.com/office/powerpoint/2010/main" val="352803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we talk about getting started, we have to talk about how to interpret DDI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Remember I mentioned that DDI needs a tool to interpret it when I was talking about the challenges of DDI?</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That is what we are talking about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p>
          <a:p>
            <a:endParaRPr lang="en-CA" dirty="0"/>
          </a:p>
        </p:txBody>
      </p:sp>
      <p:sp>
        <p:nvSpPr>
          <p:cNvPr id="4" name="Slide Number Placeholder 3"/>
          <p:cNvSpPr>
            <a:spLocks noGrp="1"/>
          </p:cNvSpPr>
          <p:nvPr>
            <p:ph type="sldNum" sz="quarter" idx="5"/>
          </p:nvPr>
        </p:nvSpPr>
        <p:spPr/>
        <p:txBody>
          <a:bodyPr/>
          <a:lstStyle/>
          <a:p>
            <a:fld id="{188D9360-8598-4BB6-AC86-1D775229DD3F}" type="slidenum">
              <a:rPr lang="nb-NO" smtClean="0"/>
              <a:t>17</a:t>
            </a:fld>
            <a:endParaRPr lang="nb-NO"/>
          </a:p>
        </p:txBody>
      </p:sp>
    </p:spTree>
    <p:extLst>
      <p:ext uri="{BB962C8B-B14F-4D97-AF65-F5344CB8AC3E}">
        <p14:creationId xmlns:p14="http://schemas.microsoft.com/office/powerpoint/2010/main" val="292941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Tagging or markup follows certain established rules</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18</a:t>
            </a:fld>
            <a:endParaRPr lang="nb-NO"/>
          </a:p>
        </p:txBody>
      </p:sp>
    </p:spTree>
    <p:extLst>
      <p:ext uri="{BB962C8B-B14F-4D97-AF65-F5344CB8AC3E}">
        <p14:creationId xmlns:p14="http://schemas.microsoft.com/office/powerpoint/2010/main" val="77590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put this slide in here to convince you that a tool is needed to interpret DDI</a:t>
            </a:r>
          </a:p>
          <a:p>
            <a:r>
              <a:rPr lang="en-CA" dirty="0"/>
              <a:t>There are probably some here today that can read this but most likely not many.</a:t>
            </a:r>
          </a:p>
          <a:p>
            <a:r>
              <a:rPr lang="en-CA" dirty="0"/>
              <a:t>I have bolded the parts that you would see when you use a tool to interpret DDI</a:t>
            </a:r>
          </a:p>
          <a:p>
            <a:r>
              <a:rPr lang="en-CA" dirty="0"/>
              <a:t>You can see here examples of some of the tags that are used in DDI to define some of the metadata in a survey</a:t>
            </a:r>
          </a:p>
          <a:p>
            <a:r>
              <a:rPr lang="en-CA" dirty="0"/>
              <a:t>- title, a note about the data, a note about the data check, number of variables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19</a:t>
            </a:fld>
            <a:endParaRPr lang="nb-NO"/>
          </a:p>
        </p:txBody>
      </p:sp>
    </p:spTree>
    <p:extLst>
      <p:ext uri="{BB962C8B-B14F-4D97-AF65-F5344CB8AC3E}">
        <p14:creationId xmlns:p14="http://schemas.microsoft.com/office/powerpoint/2010/main" val="187132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Now that we know what DDI is, let’s see who is using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Mentioned earlier that DDI has an international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20</a:t>
            </a:fld>
            <a:endParaRPr lang="nb-NO"/>
          </a:p>
        </p:txBody>
      </p:sp>
    </p:spTree>
    <p:extLst>
      <p:ext uri="{BB962C8B-B14F-4D97-AF65-F5344CB8AC3E}">
        <p14:creationId xmlns:p14="http://schemas.microsoft.com/office/powerpoint/2010/main" val="2708620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know some of the agencies and projects that are using it, who are the audiences?</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22</a:t>
            </a:fld>
            <a:endParaRPr lang="nb-NO"/>
          </a:p>
        </p:txBody>
      </p:sp>
    </p:spTree>
    <p:extLst>
      <p:ext uri="{BB962C8B-B14F-4D97-AF65-F5344CB8AC3E}">
        <p14:creationId xmlns:p14="http://schemas.microsoft.com/office/powerpoint/2010/main" val="6945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 a </a:t>
            </a:r>
            <a:r>
              <a:rPr lang="en-CA" dirty="0" err="1"/>
              <a:t>sidetrip</a:t>
            </a:r>
            <a:endParaRPr lang="en-CA" dirty="0"/>
          </a:p>
          <a:p>
            <a:r>
              <a:rPr lang="en-CA" dirty="0"/>
              <a:t>To understand the importance of DDI, you have to understand the importance of metadata first.</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3</a:t>
            </a:fld>
            <a:endParaRPr lang="nb-NO"/>
          </a:p>
        </p:txBody>
      </p:sp>
    </p:spTree>
    <p:extLst>
      <p:ext uri="{BB962C8B-B14F-4D97-AF65-F5344CB8AC3E}">
        <p14:creationId xmlns:p14="http://schemas.microsoft.com/office/powerpoint/2010/main" val="1721348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altLang="en-US" dirty="0"/>
              <a:t>this point is very important – DDI has the power to help you if the correct information is entered into your tool of choice</a:t>
            </a:r>
          </a:p>
          <a:p>
            <a:pPr marL="171450" indent="-171450">
              <a:buFontTx/>
              <a:buChar char="-"/>
              <a:defRPr/>
            </a:pPr>
            <a:r>
              <a:rPr lang="en-US" altLang="en-US" dirty="0"/>
              <a:t>If the information has not been entered in properly, you will not be able to find it and that is not the fault of DDI. </a:t>
            </a:r>
          </a:p>
          <a:p>
            <a:pPr marL="171450" indent="-171450">
              <a:buFontTx/>
              <a:buChar char="-"/>
              <a:defRPr/>
            </a:pPr>
            <a:r>
              <a:rPr lang="en-US" altLang="en-US" dirty="0"/>
              <a:t>It would be like having a brand new car with no gas to get it going.</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23</a:t>
            </a:fld>
            <a:endParaRPr lang="nb-NO"/>
          </a:p>
        </p:txBody>
      </p:sp>
    </p:spTree>
    <p:extLst>
      <p:ext uri="{BB962C8B-B14F-4D97-AF65-F5344CB8AC3E}">
        <p14:creationId xmlns:p14="http://schemas.microsoft.com/office/powerpoint/2010/main" val="182727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DDI CDI = </a:t>
            </a:r>
            <a:r>
              <a:rPr lang="en-CA" dirty="0">
                <a:highlight>
                  <a:srgbClr val="FFFF00"/>
                </a:highlight>
              </a:rPr>
              <a:t>Cross Domain Integration </a:t>
            </a:r>
            <a:r>
              <a:rPr lang="en-CA" dirty="0"/>
              <a:t>– there is a session on this right after this one that you can attend to find out more information</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24</a:t>
            </a:fld>
            <a:endParaRPr lang="nb-NO"/>
          </a:p>
        </p:txBody>
      </p:sp>
    </p:spTree>
    <p:extLst>
      <p:ext uri="{BB962C8B-B14F-4D97-AF65-F5344CB8AC3E}">
        <p14:creationId xmlns:p14="http://schemas.microsoft.com/office/powerpoint/2010/main" val="407722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that I expressed my thanks earlier on to Hilde, Benjamin and Taina from EDDI 2019 for their slides? Well, all of these slides with Lego pictures are from them.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25</a:t>
            </a:fld>
            <a:endParaRPr lang="nb-NO"/>
          </a:p>
        </p:txBody>
      </p:sp>
    </p:spTree>
    <p:extLst>
      <p:ext uri="{BB962C8B-B14F-4D97-AF65-F5344CB8AC3E}">
        <p14:creationId xmlns:p14="http://schemas.microsoft.com/office/powerpoint/2010/main" val="2767806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endParaRPr lang="fr-CA" dirty="0"/>
          </a:p>
        </p:txBody>
      </p:sp>
      <p:sp>
        <p:nvSpPr>
          <p:cNvPr id="4" name="Espace réservé du numéro de diapositive 3"/>
          <p:cNvSpPr>
            <a:spLocks noGrp="1"/>
          </p:cNvSpPr>
          <p:nvPr>
            <p:ph type="sldNum" sz="quarter" idx="10"/>
          </p:nvPr>
        </p:nvSpPr>
        <p:spPr/>
        <p:txBody>
          <a:bodyPr/>
          <a:lstStyle/>
          <a:p>
            <a:fld id="{B5561255-E463-4DDA-B42A-B2AA660F4469}" type="slidenum">
              <a:rPr lang="fr-CA" smtClean="0"/>
              <a:t>26</a:t>
            </a:fld>
            <a:endParaRPr lang="fr-CA"/>
          </a:p>
        </p:txBody>
      </p:sp>
    </p:spTree>
    <p:extLst>
      <p:ext uri="{BB962C8B-B14F-4D97-AF65-F5344CB8AC3E}">
        <p14:creationId xmlns:p14="http://schemas.microsoft.com/office/powerpoint/2010/main" val="3677224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5561255-E463-4DDA-B42A-B2AA660F4469}" type="slidenum">
              <a:rPr lang="fr-CA" smtClean="0"/>
              <a:t>27</a:t>
            </a:fld>
            <a:endParaRPr lang="fr-CA"/>
          </a:p>
        </p:txBody>
      </p:sp>
    </p:spTree>
    <p:extLst>
      <p:ext uri="{BB962C8B-B14F-4D97-AF65-F5344CB8AC3E}">
        <p14:creationId xmlns:p14="http://schemas.microsoft.com/office/powerpoint/2010/main" val="367722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88D9360-8598-4BB6-AC86-1D775229DD3F}" type="slidenum">
              <a:rPr lang="nb-NO" smtClean="0"/>
              <a:t>28</a:t>
            </a:fld>
            <a:endParaRPr lang="nb-NO"/>
          </a:p>
        </p:txBody>
      </p:sp>
    </p:spTree>
    <p:extLst>
      <p:ext uri="{BB962C8B-B14F-4D97-AF65-F5344CB8AC3E}">
        <p14:creationId xmlns:p14="http://schemas.microsoft.com/office/powerpoint/2010/main" val="82053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learn more about DDI Codebook briefly.</a:t>
            </a:r>
          </a:p>
          <a:p>
            <a:r>
              <a:rPr lang="en-CA" dirty="0"/>
              <a:t>I thought it was important to make sure you understood DDI before trying to explain one of the DDI products because if you don’t understand DDI, you won’t really understand what the product does. </a:t>
            </a:r>
          </a:p>
          <a:p>
            <a:r>
              <a:rPr lang="en-CA" dirty="0"/>
              <a:t>I have talked about enough high level material and it is time to get down to more granular information.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29</a:t>
            </a:fld>
            <a:endParaRPr lang="nb-NO"/>
          </a:p>
        </p:txBody>
      </p:sp>
    </p:spTree>
    <p:extLst>
      <p:ext uri="{BB962C8B-B14F-4D97-AF65-F5344CB8AC3E}">
        <p14:creationId xmlns:p14="http://schemas.microsoft.com/office/powerpoint/2010/main" val="3160312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30</a:t>
            </a:fld>
            <a:endParaRPr lang="nb-NO"/>
          </a:p>
        </p:txBody>
      </p:sp>
    </p:spTree>
    <p:extLst>
      <p:ext uri="{BB962C8B-B14F-4D97-AF65-F5344CB8AC3E}">
        <p14:creationId xmlns:p14="http://schemas.microsoft.com/office/powerpoint/2010/main" val="3253138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Document description – describes the actual document that you are putting together to describe the survey</a:t>
            </a:r>
            <a:r>
              <a:rPr lang="en-US" dirty="0"/>
              <a:t>  or study</a:t>
            </a:r>
          </a:p>
          <a:p>
            <a:r>
              <a:rPr lang="en-US" dirty="0"/>
              <a:t>Study description – describes the actual survey that will be put into the data portal – many of the metadata tags in this section are the same as the ones in the first section</a:t>
            </a:r>
          </a:p>
          <a:p>
            <a:r>
              <a:rPr lang="en-US" dirty="0"/>
              <a:t>Data files description – exactly what it says</a:t>
            </a:r>
          </a:p>
          <a:p>
            <a:r>
              <a:rPr lang="en-US" dirty="0"/>
              <a:t>Variable description – any and all information there is about each and every variable in the study – from the question text (including any pre questions), the variable label, all the values and the associated labels for that particular variable, the population and any additional notes, for example, instructions for the interviewer.</a:t>
            </a:r>
          </a:p>
          <a:p>
            <a:r>
              <a:rPr lang="en-US" dirty="0"/>
              <a:t>Other study related materials – questionnaires, user guides, codebooks, …</a:t>
            </a:r>
          </a:p>
          <a:p>
            <a:endParaRPr lang="en-CA" dirty="0"/>
          </a:p>
        </p:txBody>
      </p:sp>
      <p:sp>
        <p:nvSpPr>
          <p:cNvPr id="4" name="Slide Number Placeholder 3"/>
          <p:cNvSpPr>
            <a:spLocks noGrp="1"/>
          </p:cNvSpPr>
          <p:nvPr>
            <p:ph type="sldNum" sz="quarter" idx="5"/>
          </p:nvPr>
        </p:nvSpPr>
        <p:spPr/>
        <p:txBody>
          <a:bodyPr/>
          <a:lstStyle/>
          <a:p>
            <a:fld id="{188D9360-8598-4BB6-AC86-1D775229DD3F}" type="slidenum">
              <a:rPr lang="nb-NO" smtClean="0"/>
              <a:t>31</a:t>
            </a:fld>
            <a:endParaRPr lang="nb-NO"/>
          </a:p>
        </p:txBody>
      </p:sp>
    </p:spTree>
    <p:extLst>
      <p:ext uri="{BB962C8B-B14F-4D97-AF65-F5344CB8AC3E}">
        <p14:creationId xmlns:p14="http://schemas.microsoft.com/office/powerpoint/2010/main" val="2104154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Minor revisions over the years</a:t>
            </a:r>
          </a:p>
          <a:p>
            <a:endParaRPr lang="en-CA" dirty="0"/>
          </a:p>
          <a:p>
            <a:r>
              <a:rPr lang="en-CA" dirty="0"/>
              <a:t>Written when we developed Odesi - Ontario data portal</a:t>
            </a:r>
          </a:p>
          <a:p>
            <a:endParaRPr lang="en-CA" dirty="0"/>
          </a:p>
          <a:p>
            <a:r>
              <a:rPr lang="en-CA" dirty="0"/>
              <a:t>Lots of examples from different survey producers were important to enable those doing the mark-up to choose the example that suited their purposes the best</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32</a:t>
            </a:fld>
            <a:endParaRPr lang="nb-NO"/>
          </a:p>
        </p:txBody>
      </p:sp>
    </p:spTree>
    <p:extLst>
      <p:ext uri="{BB962C8B-B14F-4D97-AF65-F5344CB8AC3E}">
        <p14:creationId xmlns:p14="http://schemas.microsoft.com/office/powerpoint/2010/main" val="25636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like to use food examples – everyone understands them!!!</a:t>
            </a:r>
          </a:p>
          <a:p>
            <a:endParaRPr lang="en-CA" dirty="0"/>
          </a:p>
          <a:p>
            <a:r>
              <a:rPr lang="en-CA" dirty="0"/>
              <a:t>Shout out to one of my colleagues, Michael Steeleworthy, for giving me this example. He uses it in his workshop and now I do also.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4</a:t>
            </a:fld>
            <a:endParaRPr lang="nb-NO"/>
          </a:p>
        </p:txBody>
      </p:sp>
    </p:spTree>
    <p:extLst>
      <p:ext uri="{BB962C8B-B14F-4D97-AF65-F5344CB8AC3E}">
        <p14:creationId xmlns:p14="http://schemas.microsoft.com/office/powerpoint/2010/main" val="4176936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- 98 pages</a:t>
            </a:r>
          </a:p>
          <a:p>
            <a:pPr>
              <a:defRPr/>
            </a:pPr>
            <a:r>
              <a:rPr lang="en-US" dirty="0"/>
              <a:t>- Includes all the DDI tags you might want to use - an explanation of each tag – in words you can understand, and multiple examples to illustrate what information is expected in the tag</a:t>
            </a:r>
          </a:p>
          <a:p>
            <a:pPr marL="171450" indent="-171450">
              <a:buFontTx/>
              <a:buChar char="-"/>
              <a:defRPr/>
            </a:pPr>
            <a:r>
              <a:rPr lang="en-US" dirty="0"/>
              <a:t>173 possible tags – might not use them all – that is fine!</a:t>
            </a:r>
          </a:p>
          <a:p>
            <a:pPr marL="171450" indent="-171450">
              <a:buFontTx/>
              <a:buChar char="-"/>
              <a:defRPr/>
            </a:pPr>
            <a:r>
              <a:rPr lang="en-US" dirty="0"/>
              <a:t>https://library.carleton.ca/sites/default/files/help/data-centre/BPDv3-1-2019-01-28.pdf </a:t>
            </a:r>
          </a:p>
          <a:p>
            <a:pPr marL="171450" indent="-171450">
              <a:buFontTx/>
              <a:buChar char="-"/>
              <a:defRPr/>
            </a:pPr>
            <a:r>
              <a:rPr lang="en-US" dirty="0"/>
              <a:t>This is also in French</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33</a:t>
            </a:fld>
            <a:endParaRPr lang="nb-NO"/>
          </a:p>
        </p:txBody>
      </p:sp>
    </p:spTree>
    <p:extLst>
      <p:ext uri="{BB962C8B-B14F-4D97-AF65-F5344CB8AC3E}">
        <p14:creationId xmlns:p14="http://schemas.microsoft.com/office/powerpoint/2010/main" val="835654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Section 1 = Document Description section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34</a:t>
            </a:fld>
            <a:endParaRPr lang="nb-NO"/>
          </a:p>
        </p:txBody>
      </p:sp>
    </p:spTree>
    <p:extLst>
      <p:ext uri="{BB962C8B-B14F-4D97-AF65-F5344CB8AC3E}">
        <p14:creationId xmlns:p14="http://schemas.microsoft.com/office/powerpoint/2010/main" val="4069993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is it for me. </a:t>
            </a:r>
          </a:p>
          <a:p>
            <a:r>
              <a:rPr lang="en-CA" dirty="0"/>
              <a:t>So now we will learn more about DDI Lifecycle from Benjamin.</a:t>
            </a:r>
          </a:p>
        </p:txBody>
      </p:sp>
      <p:sp>
        <p:nvSpPr>
          <p:cNvPr id="4" name="Slide Number Placeholder 3"/>
          <p:cNvSpPr>
            <a:spLocks noGrp="1"/>
          </p:cNvSpPr>
          <p:nvPr>
            <p:ph type="sldNum" sz="quarter" idx="5"/>
          </p:nvPr>
        </p:nvSpPr>
        <p:spPr/>
        <p:txBody>
          <a:bodyPr/>
          <a:lstStyle/>
          <a:p>
            <a:fld id="{188D9360-8598-4BB6-AC86-1D775229DD3F}" type="slidenum">
              <a:rPr lang="nb-NO" smtClean="0"/>
              <a:t>35</a:t>
            </a:fld>
            <a:endParaRPr lang="nb-NO"/>
          </a:p>
        </p:txBody>
      </p:sp>
    </p:spTree>
    <p:extLst>
      <p:ext uri="{BB962C8B-B14F-4D97-AF65-F5344CB8AC3E}">
        <p14:creationId xmlns:p14="http://schemas.microsoft.com/office/powerpoint/2010/main" val="3044560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88D9360-8598-4BB6-AC86-1D775229DD3F}" type="slidenum">
              <a:rPr lang="nb-NO" smtClean="0"/>
              <a:t>36</a:t>
            </a:fld>
            <a:endParaRPr lang="nb-NO"/>
          </a:p>
        </p:txBody>
      </p:sp>
    </p:spTree>
    <p:extLst>
      <p:ext uri="{BB962C8B-B14F-4D97-AF65-F5344CB8AC3E}">
        <p14:creationId xmlns:p14="http://schemas.microsoft.com/office/powerpoint/2010/main" val="880940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5561255-E463-4DDA-B42A-B2AA660F4469}" type="slidenum">
              <a:rPr lang="fr-CA" smtClean="0"/>
              <a:t>40</a:t>
            </a:fld>
            <a:endParaRPr lang="fr-CA"/>
          </a:p>
        </p:txBody>
      </p:sp>
    </p:spTree>
    <p:extLst>
      <p:ext uri="{BB962C8B-B14F-4D97-AF65-F5344CB8AC3E}">
        <p14:creationId xmlns:p14="http://schemas.microsoft.com/office/powerpoint/2010/main" val="329019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37" name="Google Shape;37;p3: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44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r>
              <a:rPr lang="nb-NO" dirty="0" smtClean="0"/>
              <a:t>URN (Uniform Resource </a:t>
            </a:r>
            <a:r>
              <a:rPr lang="nb-NO" dirty="0" err="1" smtClean="0"/>
              <a:t>Name</a:t>
            </a:r>
            <a:r>
              <a:rPr lang="nb-NO" dirty="0" smtClean="0"/>
              <a:t>)</a:t>
            </a:r>
            <a:endParaRPr dirty="0"/>
          </a:p>
        </p:txBody>
      </p:sp>
      <p:sp>
        <p:nvSpPr>
          <p:cNvPr id="43" name="Google Shape;43;p4: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123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167" name="Google Shape;167;p14: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199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55" name="Google Shape;55;p6: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046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76" name="Google Shape;76;p8: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 in the case of data – how about this example?</a:t>
            </a:r>
          </a:p>
          <a:p>
            <a:endParaRPr lang="en-CA" dirty="0"/>
          </a:p>
          <a:p>
            <a:r>
              <a:rPr lang="en-CA" dirty="0"/>
              <a:t>I would like to give a shout out and a note of thanks to those who presented on DDI at the 2019 EDDI conference – Hilde, Benjamin and Taina – I have used many of their graphics here as they were too good not to!</a:t>
            </a:r>
          </a:p>
          <a:p>
            <a:endParaRPr lang="en-CA" dirty="0"/>
          </a:p>
          <a:p>
            <a:r>
              <a:rPr lang="en-CA" dirty="0"/>
              <a:t>So when you look at this slide, what do you think?</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5</a:t>
            </a:fld>
            <a:endParaRPr lang="nb-NO"/>
          </a:p>
        </p:txBody>
      </p:sp>
    </p:spTree>
    <p:extLst>
      <p:ext uri="{BB962C8B-B14F-4D97-AF65-F5344CB8AC3E}">
        <p14:creationId xmlns:p14="http://schemas.microsoft.com/office/powerpoint/2010/main" val="1171670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82" name="Google Shape;82;p9:notes"/>
          <p:cNvSpPr>
            <a:spLocks noGrp="1" noRot="1" noChangeAspect="1"/>
          </p:cNvSpPr>
          <p:nvPr>
            <p:ph type="sldImg" idx="2"/>
          </p:nvPr>
        </p:nvSpPr>
        <p:spPr>
          <a:xfrm>
            <a:off x="920750" y="742950"/>
            <a:ext cx="4954588"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909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207" name="Google Shape;207;p18: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944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99" name="Google Shape;99;p10: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077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The basis </a:t>
            </a:r>
            <a:r>
              <a:rPr lang="nb-NO" sz="1200" dirty="0" err="1" smtClean="0"/>
              <a:t>of</a:t>
            </a:r>
            <a:r>
              <a:rPr lang="nb-NO" sz="1200" dirty="0" smtClean="0"/>
              <a:t> </a:t>
            </a:r>
            <a:r>
              <a:rPr lang="nb-NO" sz="1200" dirty="0" err="1" smtClean="0"/>
              <a:t>the</a:t>
            </a:r>
            <a:r>
              <a:rPr lang="nb-NO" sz="1200" dirty="0" smtClean="0"/>
              <a:t> DDI- Variable </a:t>
            </a:r>
            <a:r>
              <a:rPr lang="nb-NO" sz="1200" dirty="0" err="1" smtClean="0"/>
              <a:t>harmonisation</a:t>
            </a:r>
            <a:r>
              <a:rPr lang="nb-NO" sz="1200" dirty="0" smtClean="0"/>
              <a:t> and </a:t>
            </a:r>
            <a:r>
              <a:rPr lang="nb-NO" sz="1200" dirty="0" err="1" smtClean="0"/>
              <a:t>lineage</a:t>
            </a:r>
            <a:r>
              <a:rPr lang="nb-NO" sz="1200" dirty="0" smtClean="0"/>
              <a:t> in DDI-</a:t>
            </a:r>
            <a:r>
              <a:rPr lang="nb-NO" sz="1200" dirty="0" err="1" smtClean="0"/>
              <a:t>Lifecycle</a:t>
            </a:r>
            <a:r>
              <a:rPr lang="nb-NO" sz="1200" dirty="0" smtClean="0"/>
              <a:t>, </a:t>
            </a:r>
            <a:r>
              <a:rPr lang="nb-NO" sz="1200" dirty="0" err="1" smtClean="0"/>
              <a:t>the</a:t>
            </a:r>
            <a:r>
              <a:rPr lang="nb-NO" sz="1200" dirty="0" smtClean="0"/>
              <a:t> </a:t>
            </a:r>
            <a:r>
              <a:rPr lang="nb-NO" sz="1200" dirty="0" err="1" smtClean="0"/>
              <a:t>VariableCascade</a:t>
            </a:r>
            <a:r>
              <a:rPr lang="nb-NO" sz="1200" dirty="0" smtClean="0"/>
              <a:t> has </a:t>
            </a:r>
            <a:r>
              <a:rPr lang="nb-NO" sz="1200" dirty="0" err="1" smtClean="0"/>
              <a:t>been</a:t>
            </a:r>
            <a:r>
              <a:rPr lang="nb-NO" sz="1200" baseline="0" dirty="0" smtClean="0"/>
              <a:t> </a:t>
            </a:r>
            <a:r>
              <a:rPr lang="nb-NO" sz="1200" baseline="0" dirty="0" err="1" smtClean="0"/>
              <a:t>developed</a:t>
            </a:r>
            <a:r>
              <a:rPr lang="nb-NO" sz="1200" baseline="0" dirty="0" smtClean="0"/>
              <a:t> in </a:t>
            </a:r>
            <a:r>
              <a:rPr lang="nb-NO" sz="1200" baseline="0" dirty="0" err="1" smtClean="0"/>
              <a:t>connection</a:t>
            </a:r>
            <a:r>
              <a:rPr lang="nb-NO" sz="1200" baseline="0" dirty="0" smtClean="0"/>
              <a:t> </a:t>
            </a:r>
            <a:r>
              <a:rPr lang="nb-NO" sz="1200" baseline="0" dirty="0" err="1" smtClean="0"/>
              <a:t>with</a:t>
            </a:r>
            <a:r>
              <a:rPr lang="nb-NO" sz="1200" baseline="0" dirty="0" smtClean="0"/>
              <a:t> </a:t>
            </a:r>
            <a:r>
              <a:rPr lang="nb-NO" sz="1200" baseline="0" dirty="0" err="1" smtClean="0"/>
              <a:t>the</a:t>
            </a:r>
            <a:r>
              <a:rPr lang="nb-NO" sz="1200" baseline="0" dirty="0" smtClean="0"/>
              <a:t> DDI4 </a:t>
            </a:r>
            <a:r>
              <a:rPr lang="nb-NO" sz="1200" baseline="0" dirty="0" err="1" smtClean="0"/>
              <a:t>development</a:t>
            </a:r>
            <a:r>
              <a:rPr lang="nb-NO" sz="1200" baseline="0" dirty="0" smtClean="0"/>
              <a:t> and is </a:t>
            </a:r>
            <a:r>
              <a:rPr lang="nb-NO" sz="1200" baseline="0" dirty="0" err="1" smtClean="0"/>
              <a:t>included</a:t>
            </a:r>
            <a:r>
              <a:rPr lang="nb-NO" sz="1200" baseline="0" dirty="0" smtClean="0"/>
              <a:t> in DDI-</a:t>
            </a:r>
            <a:r>
              <a:rPr lang="nb-NO" sz="1200" baseline="0" dirty="0" err="1" smtClean="0"/>
              <a:t>Lifecycle</a:t>
            </a:r>
            <a:r>
              <a:rPr lang="nb-NO" sz="1200" baseline="0" dirty="0" smtClean="0"/>
              <a:t> from </a:t>
            </a:r>
            <a:r>
              <a:rPr lang="nb-NO" sz="1200" baseline="0" dirty="0" err="1" smtClean="0"/>
              <a:t>version</a:t>
            </a:r>
            <a:r>
              <a:rPr lang="nb-NO" sz="1200" baseline="0" dirty="0" smtClean="0"/>
              <a:t> 3.2 on. The slides </a:t>
            </a:r>
            <a:r>
              <a:rPr lang="nb-NO" sz="1200" baseline="0" dirty="0" err="1" smtClean="0"/>
              <a:t>on</a:t>
            </a:r>
            <a:r>
              <a:rPr lang="nb-NO" sz="1200" baseline="0" dirty="0" smtClean="0"/>
              <a:t> </a:t>
            </a:r>
            <a:r>
              <a:rPr lang="nb-NO" sz="1200" baseline="0" dirty="0" err="1" smtClean="0"/>
              <a:t>lineage</a:t>
            </a:r>
            <a:r>
              <a:rPr lang="nb-NO" sz="1200" baseline="0" dirty="0" smtClean="0"/>
              <a:t> </a:t>
            </a:r>
            <a:r>
              <a:rPr lang="nb-NO" sz="1200" baseline="0" dirty="0" err="1" smtClean="0"/>
              <a:t>apply</a:t>
            </a:r>
            <a:r>
              <a:rPr lang="nb-NO" sz="1200" baseline="0" dirty="0" smtClean="0"/>
              <a:t> to DDI-</a:t>
            </a:r>
            <a:r>
              <a:rPr lang="nb-NO" sz="1200" baseline="0" dirty="0" err="1" smtClean="0"/>
              <a:t>Lifecycle</a:t>
            </a:r>
            <a:endParaRPr lang="nb-NO" sz="1200" dirty="0" smtClean="0"/>
          </a:p>
          <a:p>
            <a:endParaRPr lang="nb-NO" dirty="0"/>
          </a:p>
        </p:txBody>
      </p:sp>
      <p:sp>
        <p:nvSpPr>
          <p:cNvPr id="4" name="Slide Number Placeholder 3"/>
          <p:cNvSpPr>
            <a:spLocks noGrp="1"/>
          </p:cNvSpPr>
          <p:nvPr>
            <p:ph type="sldNum" sz="quarter" idx="10"/>
          </p:nvPr>
        </p:nvSpPr>
        <p:spPr/>
        <p:txBody>
          <a:bodyPr/>
          <a:lstStyle/>
          <a:p>
            <a:fld id="{188D9360-8598-4BB6-AC86-1D775229DD3F}" type="slidenum">
              <a:rPr lang="nb-NO" smtClean="0"/>
              <a:t>50</a:t>
            </a:fld>
            <a:endParaRPr lang="nb-NO"/>
          </a:p>
        </p:txBody>
      </p:sp>
    </p:spTree>
    <p:extLst>
      <p:ext uri="{BB962C8B-B14F-4D97-AF65-F5344CB8AC3E}">
        <p14:creationId xmlns:p14="http://schemas.microsoft.com/office/powerpoint/2010/main" val="46625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1" dirty="0" err="1">
                <a:solidFill>
                  <a:schemeClr val="dk1"/>
                </a:solidFill>
                <a:latin typeface="Calibri"/>
                <a:ea typeface="Calibri"/>
                <a:cs typeface="Calibri"/>
                <a:sym typeface="Calibri"/>
              </a:rPr>
              <a:t>What</a:t>
            </a:r>
            <a:r>
              <a:rPr lang="sv-SE" sz="1200" b="1" dirty="0">
                <a:solidFill>
                  <a:schemeClr val="dk1"/>
                </a:solidFill>
                <a:latin typeface="Calibri"/>
                <a:ea typeface="Calibri"/>
                <a:cs typeface="Calibri"/>
                <a:sym typeface="Calibri"/>
              </a:rPr>
              <a:t> is a </a:t>
            </a:r>
            <a:r>
              <a:rPr lang="sv-SE" sz="1200" b="1" dirty="0" err="1">
                <a:solidFill>
                  <a:schemeClr val="dk1"/>
                </a:solidFill>
                <a:latin typeface="Calibri"/>
                <a:ea typeface="Calibri"/>
                <a:cs typeface="Calibri"/>
                <a:sym typeface="Calibri"/>
              </a:rPr>
              <a:t>variable</a:t>
            </a:r>
            <a:r>
              <a:rPr lang="sv-SE" sz="1200" b="1" dirty="0">
                <a:solidFill>
                  <a:schemeClr val="dk1"/>
                </a:solidFill>
                <a:latin typeface="Calibri"/>
                <a:ea typeface="Calibri"/>
                <a:cs typeface="Calibri"/>
                <a:sym typeface="Calibri"/>
              </a:rPr>
              <a:t> In DDI? </a:t>
            </a:r>
            <a:endParaRPr dirty="0"/>
          </a:p>
          <a:p>
            <a:pPr marL="0" lvl="0" indent="0" algn="l" rtl="0">
              <a:spcBef>
                <a:spcPts val="0"/>
              </a:spcBef>
              <a:spcAft>
                <a:spcPts val="0"/>
              </a:spcAft>
              <a:buNone/>
            </a:pPr>
            <a:r>
              <a:rPr lang="sv-SE" sz="1200" b="0" dirty="0" err="1">
                <a:solidFill>
                  <a:schemeClr val="dk1"/>
                </a:solidFill>
                <a:latin typeface="Calibri"/>
                <a:ea typeface="Calibri"/>
                <a:cs typeface="Calibri"/>
                <a:sym typeface="Calibri"/>
              </a:rPr>
              <a:t>We</a:t>
            </a:r>
            <a:r>
              <a:rPr lang="sv-SE" sz="1200" b="0" dirty="0">
                <a:solidFill>
                  <a:schemeClr val="dk1"/>
                </a:solidFill>
                <a:latin typeface="Calibri"/>
                <a:ea typeface="Calibri"/>
                <a:cs typeface="Calibri"/>
                <a:sym typeface="Calibri"/>
              </a:rPr>
              <a:t> </a:t>
            </a:r>
            <a:r>
              <a:rPr lang="sv-SE" sz="1200" b="0" dirty="0" err="1">
                <a:solidFill>
                  <a:schemeClr val="dk1"/>
                </a:solidFill>
                <a:latin typeface="Calibri"/>
                <a:ea typeface="Calibri"/>
                <a:cs typeface="Calibri"/>
                <a:sym typeface="Calibri"/>
              </a:rPr>
              <a:t>will</a:t>
            </a:r>
            <a:r>
              <a:rPr lang="sv-SE" sz="1200" b="0" dirty="0">
                <a:solidFill>
                  <a:schemeClr val="dk1"/>
                </a:solidFill>
                <a:latin typeface="Calibri"/>
                <a:ea typeface="Calibri"/>
                <a:cs typeface="Calibri"/>
                <a:sym typeface="Calibri"/>
              </a:rPr>
              <a:t> start to look at a small </a:t>
            </a:r>
            <a:r>
              <a:rPr lang="sv-SE" sz="1200" b="0" dirty="0" err="1">
                <a:solidFill>
                  <a:schemeClr val="dk1"/>
                </a:solidFill>
                <a:latin typeface="Calibri"/>
                <a:ea typeface="Calibri"/>
                <a:cs typeface="Calibri"/>
                <a:sym typeface="Calibri"/>
              </a:rPr>
              <a:t>example</a:t>
            </a:r>
            <a:r>
              <a:rPr lang="sv-SE" sz="1200" b="0" dirty="0">
                <a:solidFill>
                  <a:schemeClr val="dk1"/>
                </a:solidFill>
                <a:latin typeface="Calibri"/>
                <a:ea typeface="Calibri"/>
                <a:cs typeface="Calibri"/>
                <a:sym typeface="Calibri"/>
              </a:rPr>
              <a:t> </a:t>
            </a:r>
            <a:r>
              <a:rPr lang="sv-SE" sz="1200" b="0" dirty="0" err="1">
                <a:solidFill>
                  <a:schemeClr val="dk1"/>
                </a:solidFill>
                <a:latin typeface="Calibri"/>
                <a:ea typeface="Calibri"/>
                <a:cs typeface="Calibri"/>
                <a:sym typeface="Calibri"/>
              </a:rPr>
              <a:t>dataset</a:t>
            </a:r>
            <a:r>
              <a:rPr lang="sv-SE" sz="1200" b="0" dirty="0">
                <a:solidFill>
                  <a:schemeClr val="dk1"/>
                </a:solidFill>
                <a:latin typeface="Calibri"/>
                <a:ea typeface="Calibri"/>
                <a:cs typeface="Calibri"/>
                <a:sym typeface="Calibri"/>
              </a:rPr>
              <a:t> in </a:t>
            </a:r>
            <a:r>
              <a:rPr lang="sv-SE" sz="1200" b="0" dirty="0" err="1">
                <a:solidFill>
                  <a:schemeClr val="dk1"/>
                </a:solidFill>
                <a:latin typeface="Calibri"/>
                <a:ea typeface="Calibri"/>
                <a:cs typeface="Calibri"/>
                <a:sym typeface="Calibri"/>
              </a:rPr>
              <a:t>excel</a:t>
            </a:r>
            <a:endParaRPr sz="12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9" name="Google Shape;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51</a:t>
            </a:fld>
            <a:endParaRPr/>
          </a:p>
        </p:txBody>
      </p:sp>
    </p:spTree>
    <p:extLst>
      <p:ext uri="{BB962C8B-B14F-4D97-AF65-F5344CB8AC3E}">
        <p14:creationId xmlns:p14="http://schemas.microsoft.com/office/powerpoint/2010/main" val="1931672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dirty="0">
                <a:solidFill>
                  <a:schemeClr val="dk1"/>
                </a:solidFill>
                <a:latin typeface="Calibri"/>
                <a:ea typeface="Calibri"/>
                <a:cs typeface="Calibri"/>
                <a:sym typeface="Calibri"/>
              </a:rPr>
              <a:t>The data is </a:t>
            </a:r>
            <a:r>
              <a:rPr lang="sv-SE" sz="1200" dirty="0" err="1">
                <a:solidFill>
                  <a:schemeClr val="dk1"/>
                </a:solidFill>
                <a:latin typeface="Calibri"/>
                <a:ea typeface="Calibri"/>
                <a:cs typeface="Calibri"/>
                <a:sym typeface="Calibri"/>
              </a:rPr>
              <a:t>devdied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into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columns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where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each</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represent</a:t>
            </a:r>
            <a:r>
              <a:rPr lang="sv-SE" sz="1200" dirty="0">
                <a:solidFill>
                  <a:schemeClr val="dk1"/>
                </a:solidFill>
                <a:latin typeface="Calibri"/>
                <a:ea typeface="Calibri"/>
                <a:cs typeface="Calibri"/>
                <a:sym typeface="Calibri"/>
              </a:rPr>
              <a:t> a </a:t>
            </a:r>
            <a:r>
              <a:rPr lang="sv-SE" sz="1200" dirty="0" err="1">
                <a:solidFill>
                  <a:schemeClr val="dk1"/>
                </a:solidFill>
                <a:latin typeface="Calibri"/>
                <a:ea typeface="Calibri"/>
                <a:cs typeface="Calibri"/>
                <a:sym typeface="Calibri"/>
              </a:rPr>
              <a:t>recorded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value</a:t>
            </a:r>
            <a:r>
              <a:rPr lang="sv-SE"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a:solidFill>
                  <a:schemeClr val="dk1"/>
                </a:solidFill>
                <a:latin typeface="Calibri"/>
                <a:ea typeface="Calibri"/>
                <a:cs typeface="Calibri"/>
                <a:sym typeface="Calibri"/>
              </a:rPr>
              <a:t>The </a:t>
            </a:r>
            <a:r>
              <a:rPr lang="sv-SE" sz="1200" dirty="0" err="1">
                <a:solidFill>
                  <a:schemeClr val="dk1"/>
                </a:solidFill>
                <a:latin typeface="Calibri"/>
                <a:ea typeface="Calibri"/>
                <a:cs typeface="Calibri"/>
                <a:sym typeface="Calibri"/>
              </a:rPr>
              <a:t>whole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purpose</a:t>
            </a:r>
            <a:r>
              <a:rPr lang="sv-SE" sz="1200" dirty="0">
                <a:solidFill>
                  <a:schemeClr val="dk1"/>
                </a:solidFill>
                <a:latin typeface="Calibri"/>
                <a:ea typeface="Calibri"/>
                <a:cs typeface="Calibri"/>
                <a:sym typeface="Calibri"/>
              </a:rPr>
              <a:t> is to </a:t>
            </a:r>
            <a:r>
              <a:rPr lang="sv-SE" sz="1200" dirty="0" err="1">
                <a:solidFill>
                  <a:schemeClr val="dk1"/>
                </a:solidFill>
                <a:latin typeface="Calibri"/>
                <a:ea typeface="Calibri"/>
                <a:cs typeface="Calibri"/>
                <a:sym typeface="Calibri"/>
              </a:rPr>
              <a:t>tie</a:t>
            </a:r>
            <a:r>
              <a:rPr lang="sv-SE" sz="1200" dirty="0">
                <a:solidFill>
                  <a:schemeClr val="dk1"/>
                </a:solidFill>
                <a:latin typeface="Calibri"/>
                <a:ea typeface="Calibri"/>
                <a:cs typeface="Calibri"/>
                <a:sym typeface="Calibri"/>
              </a:rPr>
              <a:t> the </a:t>
            </a:r>
            <a:r>
              <a:rPr lang="sv-SE" sz="1200" dirty="0" err="1">
                <a:solidFill>
                  <a:schemeClr val="dk1"/>
                </a:solidFill>
                <a:latin typeface="Calibri"/>
                <a:ea typeface="Calibri"/>
                <a:cs typeface="Calibri"/>
                <a:sym typeface="Calibri"/>
              </a:rPr>
              <a:t>variables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together</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which</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measuring</a:t>
            </a:r>
            <a:r>
              <a:rPr lang="sv-SE" sz="1200" dirty="0">
                <a:solidFill>
                  <a:schemeClr val="dk1"/>
                </a:solidFill>
                <a:latin typeface="Calibri"/>
                <a:ea typeface="Calibri"/>
                <a:cs typeface="Calibri"/>
                <a:sym typeface="Calibri"/>
              </a:rPr>
              <a:t> a </a:t>
            </a:r>
            <a:r>
              <a:rPr lang="sv-SE" sz="1200" dirty="0" err="1">
                <a:solidFill>
                  <a:schemeClr val="dk1"/>
                </a:solidFill>
                <a:latin typeface="Calibri"/>
                <a:ea typeface="Calibri"/>
                <a:cs typeface="Calibri"/>
                <a:sym typeface="Calibri"/>
              </a:rPr>
              <a:t>comparable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topic</a:t>
            </a:r>
            <a:r>
              <a:rPr lang="sv-SE"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Should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list </a:t>
            </a:r>
            <a:r>
              <a:rPr lang="sv-SE" sz="1200" dirty="0" err="1">
                <a:solidFill>
                  <a:schemeClr val="dk1"/>
                </a:solidFill>
                <a:latin typeface="Calibri"/>
                <a:ea typeface="Calibri"/>
                <a:cs typeface="Calibri"/>
                <a:sym typeface="Calibri"/>
              </a:rPr>
              <a:t>what</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other</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domain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use</a:t>
            </a:r>
            <a:r>
              <a:rPr lang="sv-SE" sz="1200" dirty="0">
                <a:solidFill>
                  <a:schemeClr val="dk1"/>
                </a:solidFill>
                <a:latin typeface="Calibri"/>
                <a:ea typeface="Calibri"/>
                <a:cs typeface="Calibri"/>
                <a:sym typeface="Calibri"/>
              </a:rPr>
              <a:t> to </a:t>
            </a:r>
            <a:r>
              <a:rPr lang="sv-SE" sz="1200" dirty="0" err="1">
                <a:solidFill>
                  <a:schemeClr val="dk1"/>
                </a:solidFill>
                <a:latin typeface="Calibri"/>
                <a:ea typeface="Calibri"/>
                <a:cs typeface="Calibri"/>
                <a:sym typeface="Calibri"/>
              </a:rPr>
              <a:t>describe</a:t>
            </a:r>
            <a:r>
              <a:rPr lang="sv-SE" sz="1200" dirty="0">
                <a:solidFill>
                  <a:schemeClr val="dk1"/>
                </a:solidFill>
                <a:latin typeface="Calibri"/>
                <a:ea typeface="Calibri"/>
                <a:cs typeface="Calibri"/>
                <a:sym typeface="Calibri"/>
              </a:rPr>
              <a:t> a </a:t>
            </a:r>
            <a:r>
              <a:rPr lang="sv-SE" sz="1200" dirty="0" err="1">
                <a:solidFill>
                  <a:schemeClr val="dk1"/>
                </a:solidFill>
                <a:latin typeface="Calibri"/>
                <a:ea typeface="Calibri"/>
                <a:cs typeface="Calibri"/>
                <a:sym typeface="Calibri"/>
              </a:rPr>
              <a:t>variable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e.g</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column</a:t>
            </a:r>
            <a:r>
              <a:rPr lang="sv-SE" sz="1200" dirty="0">
                <a:solidFill>
                  <a:schemeClr val="dk1"/>
                </a:solidFill>
                <a:latin typeface="Calibri"/>
                <a:ea typeface="Calibri"/>
                <a:cs typeface="Calibri"/>
                <a:sym typeface="Calibri"/>
              </a:rPr>
              <a:t> in </a:t>
            </a:r>
            <a:r>
              <a:rPr lang="sv-SE" sz="1200" dirty="0" err="1">
                <a:solidFill>
                  <a:schemeClr val="dk1"/>
                </a:solidFill>
                <a:latin typeface="Calibri"/>
                <a:ea typeface="Calibri"/>
                <a:cs typeface="Calibri"/>
                <a:sym typeface="Calibri"/>
              </a:rPr>
              <a:t>excel</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relational</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database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attribute</a:t>
            </a:r>
            <a:r>
              <a:rPr lang="sv-SE" sz="1200" dirty="0">
                <a:solidFill>
                  <a:schemeClr val="dk1"/>
                </a:solidFill>
                <a:latin typeface="Calibri"/>
                <a:ea typeface="Calibri"/>
                <a:cs typeface="Calibri"/>
                <a:sym typeface="Calibri"/>
              </a:rPr>
              <a:t> in </a:t>
            </a:r>
            <a:r>
              <a:rPr lang="sv-SE" sz="1200" dirty="0" err="1">
                <a:solidFill>
                  <a:schemeClr val="dk1"/>
                </a:solidFill>
                <a:latin typeface="Calibri"/>
                <a:ea typeface="Calibri"/>
                <a:cs typeface="Calibri"/>
                <a:sym typeface="Calibri"/>
              </a:rPr>
              <a:t>object-oriented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programing</a:t>
            </a:r>
            <a:r>
              <a:rPr lang="sv-SE" sz="1200" dirty="0">
                <a:solidFill>
                  <a:schemeClr val="dk1"/>
                </a:solidFill>
                <a:latin typeface="Calibri"/>
                <a:ea typeface="Calibri"/>
                <a:cs typeface="Calibri"/>
                <a:sym typeface="Calibri"/>
              </a:rPr>
              <a:t> etc.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a:solidFill>
                  <a:schemeClr val="dk1"/>
                </a:solidFill>
                <a:latin typeface="Calibri"/>
                <a:ea typeface="Calibri"/>
                <a:cs typeface="Calibri"/>
                <a:sym typeface="Calibri"/>
              </a:rPr>
              <a:t>Start </a:t>
            </a:r>
            <a:r>
              <a:rPr lang="sv-SE" sz="1200" dirty="0" err="1">
                <a:solidFill>
                  <a:schemeClr val="dk1"/>
                </a:solidFill>
                <a:latin typeface="Calibri"/>
                <a:ea typeface="Calibri"/>
                <a:cs typeface="Calibri"/>
                <a:sym typeface="Calibri"/>
              </a:rPr>
              <a:t>with</a:t>
            </a:r>
            <a:r>
              <a:rPr lang="sv-SE" sz="1200" dirty="0">
                <a:solidFill>
                  <a:schemeClr val="dk1"/>
                </a:solidFill>
                <a:latin typeface="Calibri"/>
                <a:ea typeface="Calibri"/>
                <a:cs typeface="Calibri"/>
                <a:sym typeface="Calibri"/>
              </a:rPr>
              <a:t> a table </a:t>
            </a:r>
            <a:r>
              <a:rPr lang="sv-SE" sz="1200" dirty="0" err="1">
                <a:solidFill>
                  <a:schemeClr val="dk1"/>
                </a:solidFill>
                <a:latin typeface="Calibri"/>
                <a:ea typeface="Calibri"/>
                <a:cs typeface="Calibri"/>
                <a:sym typeface="Calibri"/>
              </a:rPr>
              <a:t>of</a:t>
            </a:r>
            <a:r>
              <a:rPr lang="sv-SE" sz="1200" dirty="0">
                <a:solidFill>
                  <a:schemeClr val="dk1"/>
                </a:solidFill>
                <a:latin typeface="Calibri"/>
                <a:ea typeface="Calibri"/>
                <a:cs typeface="Calibri"/>
                <a:sym typeface="Calibri"/>
              </a:rPr>
              <a:t> data- a </a:t>
            </a:r>
            <a:r>
              <a:rPr lang="sv-SE" sz="1200" dirty="0" err="1">
                <a:solidFill>
                  <a:schemeClr val="dk1"/>
                </a:solidFill>
                <a:latin typeface="Calibri"/>
                <a:ea typeface="Calibri"/>
                <a:cs typeface="Calibri"/>
                <a:sym typeface="Calibri"/>
              </a:rPr>
              <a:t>variable</a:t>
            </a:r>
            <a:r>
              <a:rPr lang="sv-SE" sz="1200" dirty="0">
                <a:solidFill>
                  <a:schemeClr val="dk1"/>
                </a:solidFill>
                <a:latin typeface="Calibri"/>
                <a:ea typeface="Calibri"/>
                <a:cs typeface="Calibri"/>
                <a:sym typeface="Calibri"/>
              </a:rPr>
              <a:t> is a </a:t>
            </a:r>
            <a:r>
              <a:rPr lang="sv-SE" sz="1200" dirty="0" err="1">
                <a:solidFill>
                  <a:schemeClr val="dk1"/>
                </a:solidFill>
                <a:latin typeface="Calibri"/>
                <a:ea typeface="Calibri"/>
                <a:cs typeface="Calibri"/>
                <a:sym typeface="Calibri"/>
              </a:rPr>
              <a:t>column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of</a:t>
            </a:r>
            <a:r>
              <a:rPr lang="sv-SE" sz="1200" dirty="0">
                <a:solidFill>
                  <a:schemeClr val="dk1"/>
                </a:solidFill>
                <a:latin typeface="Calibri"/>
                <a:ea typeface="Calibri"/>
                <a:cs typeface="Calibri"/>
                <a:sym typeface="Calibri"/>
              </a:rPr>
              <a:t> data. </a:t>
            </a:r>
            <a:endParaRPr lang="sv-SE" sz="12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When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people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approaching</a:t>
            </a:r>
            <a:r>
              <a:rPr lang="sv-SE" sz="1200" dirty="0">
                <a:solidFill>
                  <a:schemeClr val="dk1"/>
                </a:solidFill>
                <a:latin typeface="Calibri"/>
                <a:ea typeface="Calibri"/>
                <a:cs typeface="Calibri"/>
                <a:sym typeface="Calibri"/>
              </a:rPr>
              <a:t> DDI </a:t>
            </a:r>
            <a:r>
              <a:rPr lang="sv-SE" sz="1200" dirty="0" err="1">
                <a:solidFill>
                  <a:schemeClr val="dk1"/>
                </a:solidFill>
                <a:latin typeface="Calibri"/>
                <a:ea typeface="Calibri"/>
                <a:cs typeface="Calibri"/>
                <a:sym typeface="Calibri"/>
              </a:rPr>
              <a:t>they</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think</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of</a:t>
            </a:r>
            <a:r>
              <a:rPr lang="sv-SE" sz="1200" dirty="0">
                <a:solidFill>
                  <a:schemeClr val="dk1"/>
                </a:solidFill>
                <a:latin typeface="Calibri"/>
                <a:ea typeface="Calibri"/>
                <a:cs typeface="Calibri"/>
                <a:sym typeface="Calibri"/>
              </a:rPr>
              <a:t> data as </a:t>
            </a:r>
            <a:r>
              <a:rPr lang="sv-SE" sz="1200" dirty="0" err="1">
                <a:solidFill>
                  <a:schemeClr val="dk1"/>
                </a:solidFill>
                <a:latin typeface="Calibri"/>
                <a:ea typeface="Calibri"/>
                <a:cs typeface="Calibri"/>
                <a:sym typeface="Calibri"/>
              </a:rPr>
              <a:t>records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of</a:t>
            </a:r>
            <a:r>
              <a:rPr lang="sv-SE" sz="1200" dirty="0">
                <a:solidFill>
                  <a:schemeClr val="dk1"/>
                </a:solidFill>
                <a:latin typeface="Calibri"/>
                <a:ea typeface="Calibri"/>
                <a:cs typeface="Calibri"/>
                <a:sym typeface="Calibri"/>
              </a:rPr>
              <a:t> data</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Are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missing</a:t>
            </a:r>
            <a:r>
              <a:rPr lang="sv-SE" sz="1200" dirty="0">
                <a:solidFill>
                  <a:schemeClr val="dk1"/>
                </a:solidFill>
                <a:latin typeface="Calibri"/>
                <a:ea typeface="Calibri"/>
                <a:cs typeface="Calibri"/>
                <a:sym typeface="Calibri"/>
              </a:rPr>
              <a:t> info </a:t>
            </a:r>
            <a:r>
              <a:rPr lang="sv-SE" sz="1200" dirty="0" err="1">
                <a:solidFill>
                  <a:schemeClr val="dk1"/>
                </a:solidFill>
                <a:latin typeface="Calibri"/>
                <a:ea typeface="Calibri"/>
                <a:cs typeface="Calibri"/>
                <a:sym typeface="Calibri"/>
              </a:rPr>
              <a:t>unless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explain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why</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have</a:t>
            </a:r>
            <a:r>
              <a:rPr lang="sv-SE" sz="1200" dirty="0">
                <a:solidFill>
                  <a:schemeClr val="dk1"/>
                </a:solidFill>
                <a:latin typeface="Calibri"/>
                <a:ea typeface="Calibri"/>
                <a:cs typeface="Calibri"/>
                <a:sym typeface="Calibri"/>
              </a:rPr>
              <a:t> a </a:t>
            </a:r>
            <a:r>
              <a:rPr lang="sv-SE" sz="1200" dirty="0" err="1">
                <a:solidFill>
                  <a:schemeClr val="dk1"/>
                </a:solidFill>
                <a:latin typeface="Calibri"/>
                <a:ea typeface="Calibri"/>
                <a:cs typeface="Calibri"/>
                <a:sym typeface="Calibri"/>
              </a:rPr>
              <a:t>rectangular</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file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How</a:t>
            </a:r>
            <a:r>
              <a:rPr lang="sv-SE" sz="1200" dirty="0">
                <a:solidFill>
                  <a:schemeClr val="dk1"/>
                </a:solidFill>
                <a:latin typeface="Calibri"/>
                <a:ea typeface="Calibri"/>
                <a:cs typeface="Calibri"/>
                <a:sym typeface="Calibri"/>
              </a:rPr>
              <a:t> do </a:t>
            </a:r>
            <a:r>
              <a:rPr lang="sv-SE" sz="1200" dirty="0" err="1">
                <a:solidFill>
                  <a:schemeClr val="dk1"/>
                </a:solidFill>
                <a:latin typeface="Calibri"/>
                <a:ea typeface="Calibri"/>
                <a:cs typeface="Calibri"/>
                <a:sym typeface="Calibri"/>
              </a:rPr>
              <a:t>you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say</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that</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each</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row</a:t>
            </a:r>
            <a:r>
              <a:rPr lang="sv-SE" sz="1200" dirty="0">
                <a:solidFill>
                  <a:schemeClr val="dk1"/>
                </a:solidFill>
                <a:latin typeface="Calibri"/>
                <a:ea typeface="Calibri"/>
                <a:cs typeface="Calibri"/>
                <a:sym typeface="Calibri"/>
              </a:rPr>
              <a:t> is </a:t>
            </a:r>
            <a:r>
              <a:rPr lang="sv-SE" sz="1200" dirty="0" err="1">
                <a:solidFill>
                  <a:schemeClr val="dk1"/>
                </a:solidFill>
                <a:latin typeface="Calibri"/>
                <a:ea typeface="Calibri"/>
                <a:cs typeface="Calibri"/>
                <a:sym typeface="Calibri"/>
              </a:rPr>
              <a:t>related</a:t>
            </a:r>
            <a:r>
              <a:rPr lang="sv-SE" sz="1200" dirty="0">
                <a:solidFill>
                  <a:schemeClr val="dk1"/>
                </a:solidFill>
                <a:latin typeface="Calibri"/>
                <a:ea typeface="Calibri"/>
                <a:cs typeface="Calibri"/>
                <a:sym typeface="Calibri"/>
              </a:rPr>
              <a:t> to the same </a:t>
            </a:r>
            <a:r>
              <a:rPr lang="sv-SE" sz="1200" dirty="0" err="1">
                <a:solidFill>
                  <a:schemeClr val="dk1"/>
                </a:solidFill>
                <a:latin typeface="Calibri"/>
                <a:ea typeface="Calibri"/>
                <a:cs typeface="Calibri"/>
                <a:sym typeface="Calibri"/>
              </a:rPr>
              <a:t>column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making</a:t>
            </a:r>
            <a:r>
              <a:rPr lang="sv-SE" sz="1200" dirty="0">
                <a:solidFill>
                  <a:schemeClr val="dk1"/>
                </a:solidFill>
                <a:latin typeface="Calibri"/>
                <a:ea typeface="Calibri"/>
                <a:cs typeface="Calibri"/>
                <a:sym typeface="Calibri"/>
              </a:rPr>
              <a:t> an </a:t>
            </a:r>
            <a:r>
              <a:rPr lang="sv-SE" sz="1200" dirty="0" err="1">
                <a:solidFill>
                  <a:schemeClr val="dk1"/>
                </a:solidFill>
                <a:latin typeface="Calibri"/>
                <a:ea typeface="Calibri"/>
                <a:cs typeface="Calibri"/>
                <a:sym typeface="Calibri"/>
              </a:rPr>
              <a:t>assumption</a:t>
            </a:r>
            <a:r>
              <a:rPr lang="sv-SE" sz="1200" dirty="0">
                <a:solidFill>
                  <a:schemeClr val="dk1"/>
                </a:solidFill>
                <a:latin typeface="Calibri"/>
                <a:ea typeface="Calibri"/>
                <a:cs typeface="Calibri"/>
                <a:sym typeface="Calibri"/>
              </a:rPr>
              <a:t>– show an </a:t>
            </a:r>
            <a:r>
              <a:rPr lang="sv-SE" sz="1200" dirty="0" err="1">
                <a:solidFill>
                  <a:schemeClr val="dk1"/>
                </a:solidFill>
                <a:latin typeface="Calibri"/>
                <a:ea typeface="Calibri"/>
                <a:cs typeface="Calibri"/>
                <a:sym typeface="Calibri"/>
              </a:rPr>
              <a:t>example</a:t>
            </a:r>
            <a:r>
              <a:rPr lang="sv-SE" sz="1200" dirty="0">
                <a:solidFill>
                  <a:schemeClr val="dk1"/>
                </a:solidFill>
                <a:latin typeface="Calibri"/>
                <a:ea typeface="Calibri"/>
                <a:cs typeface="Calibri"/>
                <a:sym typeface="Calibri"/>
              </a:rPr>
              <a:t> and </a:t>
            </a:r>
            <a:r>
              <a:rPr lang="sv-SE" sz="1200" dirty="0" err="1">
                <a:solidFill>
                  <a:schemeClr val="dk1"/>
                </a:solidFill>
                <a:latin typeface="Calibri"/>
                <a:ea typeface="Calibri"/>
                <a:cs typeface="Calibri"/>
                <a:sym typeface="Calibri"/>
              </a:rPr>
              <a:t>explain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that</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asked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each</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people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there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marital</a:t>
            </a:r>
            <a:r>
              <a:rPr lang="sv-SE" sz="1200" dirty="0">
                <a:solidFill>
                  <a:schemeClr val="dk1"/>
                </a:solidFill>
                <a:latin typeface="Calibri"/>
                <a:ea typeface="Calibri"/>
                <a:cs typeface="Calibri"/>
                <a:sym typeface="Calibri"/>
              </a:rPr>
              <a:t> status </a:t>
            </a:r>
            <a:r>
              <a:rPr lang="sv-SE" sz="1200" dirty="0" err="1">
                <a:solidFill>
                  <a:schemeClr val="dk1"/>
                </a:solidFill>
                <a:latin typeface="Calibri"/>
                <a:ea typeface="Calibri"/>
                <a:cs typeface="Calibri"/>
                <a:sym typeface="Calibri"/>
              </a:rPr>
              <a:t>each</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row</a:t>
            </a:r>
            <a:r>
              <a:rPr lang="sv-SE" sz="1200" dirty="0">
                <a:solidFill>
                  <a:schemeClr val="dk1"/>
                </a:solidFill>
                <a:latin typeface="Calibri"/>
                <a:ea typeface="Calibri"/>
                <a:cs typeface="Calibri"/>
                <a:sym typeface="Calibri"/>
              </a:rPr>
              <a:t> is a person. </a:t>
            </a:r>
            <a:endParaRPr lang="sv-SE" sz="12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can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visualise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this</a:t>
            </a:r>
            <a:r>
              <a:rPr lang="sv-SE" sz="1200" dirty="0">
                <a:solidFill>
                  <a:schemeClr val="dk1"/>
                </a:solidFill>
                <a:latin typeface="Calibri"/>
                <a:ea typeface="Calibri"/>
                <a:cs typeface="Calibri"/>
                <a:sym typeface="Calibri"/>
              </a:rPr>
              <a:t> as a table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Discuss</a:t>
            </a:r>
            <a:r>
              <a:rPr lang="sv-SE" sz="1200" dirty="0">
                <a:solidFill>
                  <a:schemeClr val="dk1"/>
                </a:solidFill>
                <a:latin typeface="Calibri"/>
                <a:ea typeface="Calibri"/>
                <a:cs typeface="Calibri"/>
                <a:sym typeface="Calibri"/>
              </a:rPr>
              <a:t> as item </a:t>
            </a:r>
            <a:r>
              <a:rPr lang="sv-SE" sz="1200" dirty="0" err="1">
                <a:solidFill>
                  <a:schemeClr val="dk1"/>
                </a:solidFill>
                <a:latin typeface="Calibri"/>
                <a:ea typeface="Calibri"/>
                <a:cs typeface="Calibri"/>
                <a:sym typeface="Calibri"/>
              </a:rPr>
              <a:t>type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level</a:t>
            </a:r>
            <a:r>
              <a:rPr lang="sv-SE" sz="1200" dirty="0">
                <a:solidFill>
                  <a:schemeClr val="dk1"/>
                </a:solidFill>
                <a:latin typeface="Calibri"/>
                <a:ea typeface="Calibri"/>
                <a:cs typeface="Calibri"/>
                <a:sym typeface="Calibri"/>
              </a:rPr>
              <a:t> in relation to </a:t>
            </a:r>
            <a:r>
              <a:rPr lang="sv-SE" sz="1200" dirty="0" err="1">
                <a:solidFill>
                  <a:schemeClr val="dk1"/>
                </a:solidFill>
                <a:latin typeface="Calibri"/>
                <a:ea typeface="Calibri"/>
                <a:cs typeface="Calibri"/>
                <a:sym typeface="Calibri"/>
              </a:rPr>
              <a:t>other</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items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rather</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than</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details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about</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each</a:t>
            </a:r>
            <a:r>
              <a:rPr lang="sv-SE"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Repeated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measures</a:t>
            </a:r>
            <a:r>
              <a:rPr lang="sv-SE" sz="1200" dirty="0">
                <a:solidFill>
                  <a:schemeClr val="dk1"/>
                </a:solidFill>
                <a:latin typeface="Calibri"/>
                <a:ea typeface="Calibri"/>
                <a:cs typeface="Calibri"/>
                <a:sym typeface="Calibri"/>
              </a:rPr>
              <a:t> in a </a:t>
            </a:r>
            <a:r>
              <a:rPr lang="sv-SE" sz="1200" dirty="0" err="1">
                <a:solidFill>
                  <a:schemeClr val="dk1"/>
                </a:solidFill>
                <a:latin typeface="Calibri"/>
                <a:ea typeface="Calibri"/>
                <a:cs typeface="Calibri"/>
                <a:sym typeface="Calibri"/>
              </a:rPr>
              <a:t>column</a:t>
            </a:r>
            <a:r>
              <a:rPr lang="sv-SE" sz="1200" dirty="0">
                <a:solidFill>
                  <a:schemeClr val="dk1"/>
                </a:solidFill>
                <a:latin typeface="Calibri"/>
                <a:ea typeface="Calibri"/>
                <a:cs typeface="Calibri"/>
                <a:sym typeface="Calibri"/>
              </a:rPr>
              <a:t> (not </a:t>
            </a:r>
            <a:r>
              <a:rPr lang="sv-SE" sz="1200" dirty="0" err="1">
                <a:solidFill>
                  <a:schemeClr val="dk1"/>
                </a:solidFill>
                <a:latin typeface="Calibri"/>
                <a:ea typeface="Calibri"/>
                <a:cs typeface="Calibri"/>
                <a:sym typeface="Calibri"/>
              </a:rPr>
              <a:t>associated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these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measures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with</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anything</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yet</a:t>
            </a:r>
            <a:r>
              <a:rPr lang="sv-SE"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7" name="Google Shape;5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52</a:t>
            </a:fld>
            <a:endParaRPr/>
          </a:p>
        </p:txBody>
      </p:sp>
    </p:spTree>
    <p:extLst>
      <p:ext uri="{BB962C8B-B14F-4D97-AF65-F5344CB8AC3E}">
        <p14:creationId xmlns:p14="http://schemas.microsoft.com/office/powerpoint/2010/main" val="1556982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The </a:t>
            </a:r>
            <a:r>
              <a:rPr lang="sv-SE" dirty="0" err="1"/>
              <a:t>variables</a:t>
            </a:r>
            <a:r>
              <a:rPr lang="sv-SE" dirty="0"/>
              <a:t> </a:t>
            </a:r>
            <a:r>
              <a:rPr lang="sv-SE" dirty="0" err="1"/>
              <a:t>have</a:t>
            </a:r>
            <a:r>
              <a:rPr lang="sv-SE" dirty="0"/>
              <a:t> </a:t>
            </a:r>
            <a:r>
              <a:rPr lang="sv-SE" dirty="0" err="1"/>
              <a:t>t</a:t>
            </a:r>
            <a:r>
              <a:rPr lang="sv-SE" sz="1200" dirty="0" err="1">
                <a:solidFill>
                  <a:schemeClr val="dk1"/>
                </a:solidFill>
                <a:latin typeface="Calibri"/>
                <a:ea typeface="Calibri"/>
                <a:cs typeface="Calibri"/>
                <a:sym typeface="Calibri"/>
              </a:rPr>
              <a:t>hree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obviously</a:t>
            </a:r>
            <a:r>
              <a:rPr lang="sv-SE" sz="1200" dirty="0">
                <a:solidFill>
                  <a:schemeClr val="dk1"/>
                </a:solidFill>
                <a:latin typeface="Calibri"/>
                <a:ea typeface="Calibri"/>
                <a:cs typeface="Calibri"/>
                <a:sym typeface="Calibri"/>
              </a:rPr>
              <a:t> different </a:t>
            </a:r>
            <a:r>
              <a:rPr lang="sv-SE" sz="1200" dirty="0" err="1">
                <a:solidFill>
                  <a:schemeClr val="dk1"/>
                </a:solidFill>
                <a:latin typeface="Calibri"/>
                <a:ea typeface="Calibri"/>
                <a:cs typeface="Calibri"/>
                <a:sym typeface="Calibri"/>
              </a:rPr>
              <a:t>types</a:t>
            </a:r>
            <a:r>
              <a:rPr lang="sv-SE" sz="1200" dirty="0">
                <a:solidFill>
                  <a:schemeClr val="dk1"/>
                </a:solidFill>
                <a:latin typeface="Calibri"/>
                <a:ea typeface="Calibri"/>
                <a:cs typeface="Calibri"/>
                <a:sym typeface="Calibri"/>
              </a:rPr>
              <a:t>- text, </a:t>
            </a:r>
            <a:r>
              <a:rPr lang="sv-SE" sz="1200" dirty="0" err="1">
                <a:solidFill>
                  <a:schemeClr val="dk1"/>
                </a:solidFill>
                <a:latin typeface="Calibri"/>
                <a:ea typeface="Calibri"/>
                <a:cs typeface="Calibri"/>
                <a:sym typeface="Calibri"/>
              </a:rPr>
              <a:t>numbers</a:t>
            </a:r>
            <a:r>
              <a:rPr lang="sv-SE" sz="1200" dirty="0">
                <a:solidFill>
                  <a:schemeClr val="dk1"/>
                </a:solidFill>
                <a:latin typeface="Calibri"/>
                <a:ea typeface="Calibri"/>
                <a:cs typeface="Calibri"/>
                <a:sym typeface="Calibri"/>
              </a:rPr>
              <a:t>, dates and </a:t>
            </a:r>
            <a:r>
              <a:rPr lang="sv-SE" sz="1200" dirty="0" err="1">
                <a:solidFill>
                  <a:schemeClr val="dk1"/>
                </a:solidFill>
                <a:latin typeface="Calibri"/>
                <a:ea typeface="Calibri"/>
                <a:cs typeface="Calibri"/>
                <a:sym typeface="Calibri"/>
              </a:rPr>
              <a:t>codes</a:t>
            </a:r>
            <a:r>
              <a:rPr lang="sv-SE"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err="1">
                <a:solidFill>
                  <a:schemeClr val="dk1"/>
                </a:solidFill>
                <a:latin typeface="Calibri"/>
                <a:ea typeface="Calibri"/>
                <a:cs typeface="Calibri"/>
                <a:sym typeface="Calibri"/>
              </a:rPr>
              <a:t>There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several</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more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types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but</a:t>
            </a:r>
            <a:r>
              <a:rPr lang="sv-SE" sz="1200" dirty="0">
                <a:solidFill>
                  <a:schemeClr val="dk1"/>
                </a:solidFill>
                <a:latin typeface="Calibri"/>
                <a:ea typeface="Calibri"/>
                <a:cs typeface="Calibri"/>
                <a:sym typeface="Calibri"/>
              </a:rPr>
              <a:t> in the </a:t>
            </a:r>
            <a:r>
              <a:rPr lang="sv-SE" sz="1200" dirty="0" err="1">
                <a:solidFill>
                  <a:schemeClr val="dk1"/>
                </a:solidFill>
                <a:latin typeface="Calibri"/>
                <a:ea typeface="Calibri"/>
                <a:cs typeface="Calibri"/>
                <a:sym typeface="Calibri"/>
              </a:rPr>
              <a:t>following</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examples</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of</a:t>
            </a:r>
            <a:r>
              <a:rPr lang="sv-SE" sz="1200" dirty="0">
                <a:solidFill>
                  <a:schemeClr val="dk1"/>
                </a:solidFill>
                <a:latin typeface="Calibri"/>
                <a:ea typeface="Calibri"/>
                <a:cs typeface="Calibri"/>
                <a:sym typeface="Calibri"/>
              </a:rPr>
              <a:t> a </a:t>
            </a:r>
            <a:r>
              <a:rPr lang="sv-SE" sz="1200" dirty="0" err="1">
                <a:solidFill>
                  <a:schemeClr val="dk1"/>
                </a:solidFill>
                <a:latin typeface="Calibri"/>
                <a:ea typeface="Calibri"/>
                <a:cs typeface="Calibri"/>
                <a:sym typeface="Calibri"/>
              </a:rPr>
              <a:t>variable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cascade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will</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use</a:t>
            </a:r>
            <a:r>
              <a:rPr lang="sv-SE" sz="1200" b="1" dirty="0">
                <a:solidFill>
                  <a:schemeClr val="dk1"/>
                </a:solidFill>
                <a:latin typeface="Calibri"/>
                <a:ea typeface="Calibri"/>
                <a:cs typeface="Calibri"/>
                <a:sym typeface="Calibri"/>
              </a:rPr>
              <a:t> </a:t>
            </a:r>
            <a:r>
              <a:rPr lang="sv-SE" sz="1200" b="1" dirty="0" err="1">
                <a:solidFill>
                  <a:schemeClr val="dk1"/>
                </a:solidFill>
                <a:latin typeface="Calibri"/>
                <a:ea typeface="Calibri"/>
                <a:cs typeface="Calibri"/>
                <a:sym typeface="Calibri"/>
              </a:rPr>
              <a:t>code</a:t>
            </a:r>
            <a:r>
              <a:rPr lang="sv-SE" sz="1200" dirty="0">
                <a:solidFill>
                  <a:schemeClr val="dk1"/>
                </a:solidFill>
                <a:latin typeface="Calibri"/>
                <a:ea typeface="Calibri"/>
                <a:cs typeface="Calibri"/>
                <a:sym typeface="Calibri"/>
              </a:rPr>
              <a:t>, </a:t>
            </a:r>
            <a:r>
              <a:rPr lang="sv-SE" sz="1200" b="1" dirty="0">
                <a:solidFill>
                  <a:schemeClr val="dk1"/>
                </a:solidFill>
                <a:latin typeface="Calibri"/>
                <a:ea typeface="Calibri"/>
                <a:cs typeface="Calibri"/>
                <a:sym typeface="Calibri"/>
              </a:rPr>
              <a:t>text</a:t>
            </a:r>
            <a:r>
              <a:rPr lang="sv-SE" sz="1200" dirty="0">
                <a:solidFill>
                  <a:schemeClr val="dk1"/>
                </a:solidFill>
                <a:latin typeface="Calibri"/>
                <a:ea typeface="Calibri"/>
                <a:cs typeface="Calibri"/>
                <a:sym typeface="Calibri"/>
              </a:rPr>
              <a:t> and </a:t>
            </a:r>
            <a:r>
              <a:rPr lang="sv-SE" sz="1200" b="1" dirty="0" err="1">
                <a:solidFill>
                  <a:schemeClr val="dk1"/>
                </a:solidFill>
                <a:latin typeface="Calibri"/>
                <a:ea typeface="Calibri"/>
                <a:cs typeface="Calibri"/>
                <a:sym typeface="Calibri"/>
              </a:rPr>
              <a:t>numeric</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6" name="Google Shape;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53</a:t>
            </a:fld>
            <a:endParaRPr/>
          </a:p>
        </p:txBody>
      </p:sp>
    </p:spTree>
    <p:extLst>
      <p:ext uri="{BB962C8B-B14F-4D97-AF65-F5344CB8AC3E}">
        <p14:creationId xmlns:p14="http://schemas.microsoft.com/office/powerpoint/2010/main" val="2471277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err="1"/>
              <a:t>Maritalstatus</a:t>
            </a:r>
            <a:r>
              <a:rPr lang="sv-SE" dirty="0"/>
              <a:t> </a:t>
            </a:r>
            <a:r>
              <a:rPr lang="sv-SE" dirty="0" err="1"/>
              <a:t>have</a:t>
            </a:r>
            <a:r>
              <a:rPr lang="sv-SE" dirty="0"/>
              <a:t> a </a:t>
            </a:r>
            <a:r>
              <a:rPr lang="sv-SE" dirty="0" err="1"/>
              <a:t>coded</a:t>
            </a:r>
            <a:r>
              <a:rPr lang="sv-SE" dirty="0"/>
              <a:t> representation</a:t>
            </a:r>
            <a:endParaRPr dirty="0"/>
          </a:p>
          <a:p>
            <a:pPr marL="0" lvl="0" indent="0" algn="l" rtl="0">
              <a:spcBef>
                <a:spcPts val="0"/>
              </a:spcBef>
              <a:spcAft>
                <a:spcPts val="0"/>
              </a:spcAft>
              <a:buNone/>
            </a:pPr>
            <a:endParaRPr dirty="0"/>
          </a:p>
        </p:txBody>
      </p:sp>
      <p:sp>
        <p:nvSpPr>
          <p:cNvPr id="86" name="Google Shape;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54</a:t>
            </a:fld>
            <a:endParaRPr/>
          </a:p>
        </p:txBody>
      </p:sp>
    </p:spTree>
    <p:extLst>
      <p:ext uri="{BB962C8B-B14F-4D97-AF65-F5344CB8AC3E}">
        <p14:creationId xmlns:p14="http://schemas.microsoft.com/office/powerpoint/2010/main" val="2554406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err="1"/>
              <a:t>maritalstatus</a:t>
            </a:r>
            <a:r>
              <a:rPr lang="sv-SE" dirty="0"/>
              <a:t> </a:t>
            </a:r>
            <a:r>
              <a:rPr lang="sv-SE" sz="1200" dirty="0" err="1">
                <a:solidFill>
                  <a:schemeClr val="dk1"/>
                </a:solidFill>
                <a:latin typeface="Calibri"/>
                <a:ea typeface="Calibri"/>
                <a:cs typeface="Calibri"/>
                <a:sym typeface="Calibri"/>
              </a:rPr>
              <a:t>point</a:t>
            </a:r>
            <a:r>
              <a:rPr lang="sv-SE" sz="1200" dirty="0">
                <a:solidFill>
                  <a:schemeClr val="dk1"/>
                </a:solidFill>
                <a:latin typeface="Calibri"/>
                <a:ea typeface="Calibri"/>
                <a:cs typeface="Calibri"/>
                <a:sym typeface="Calibri"/>
              </a:rPr>
              <a:t> to a </a:t>
            </a:r>
            <a:r>
              <a:rPr lang="sv-SE" sz="1200" dirty="0" err="1">
                <a:solidFill>
                  <a:schemeClr val="dk1"/>
                </a:solidFill>
                <a:latin typeface="Calibri"/>
                <a:ea typeface="Calibri"/>
                <a:cs typeface="Calibri"/>
                <a:sym typeface="Calibri"/>
              </a:rPr>
              <a:t>code</a:t>
            </a:r>
            <a:r>
              <a:rPr lang="sv-SE" sz="1200" dirty="0">
                <a:solidFill>
                  <a:schemeClr val="dk1"/>
                </a:solidFill>
                <a:latin typeface="Calibri"/>
                <a:ea typeface="Calibri"/>
                <a:cs typeface="Calibri"/>
                <a:sym typeface="Calibri"/>
              </a:rPr>
              <a:t> list </a:t>
            </a:r>
            <a:r>
              <a:rPr lang="sv-SE" sz="1200" dirty="0" err="1">
                <a:solidFill>
                  <a:schemeClr val="dk1"/>
                </a:solidFill>
                <a:latin typeface="Calibri"/>
                <a:ea typeface="Calibri"/>
                <a:cs typeface="Calibri"/>
                <a:sym typeface="Calibri"/>
              </a:rPr>
              <a:t>with</a:t>
            </a:r>
            <a:r>
              <a:rPr lang="sv-SE" sz="1200" dirty="0">
                <a:solidFill>
                  <a:schemeClr val="dk1"/>
                </a:solidFill>
                <a:latin typeface="Calibri"/>
                <a:ea typeface="Calibri"/>
                <a:cs typeface="Calibri"/>
                <a:sym typeface="Calibri"/>
              </a:rPr>
              <a:t> the </a:t>
            </a:r>
            <a:r>
              <a:rPr lang="sv-SE" sz="1200" dirty="0" err="1">
                <a:solidFill>
                  <a:schemeClr val="dk1"/>
                </a:solidFill>
                <a:latin typeface="Calibri"/>
                <a:ea typeface="Calibri"/>
                <a:cs typeface="Calibri"/>
                <a:sym typeface="Calibri"/>
              </a:rPr>
              <a:t>enumerated</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value</a:t>
            </a:r>
            <a:r>
              <a:rPr lang="sv-SE"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dirty="0">
                <a:solidFill>
                  <a:schemeClr val="dk1"/>
                </a:solidFill>
                <a:latin typeface="Calibri"/>
                <a:ea typeface="Calibri"/>
                <a:cs typeface="Calibri"/>
                <a:sym typeface="Calibri"/>
              </a:rPr>
              <a:t>The </a:t>
            </a:r>
            <a:r>
              <a:rPr lang="sv-SE" sz="1200" dirty="0" err="1">
                <a:solidFill>
                  <a:schemeClr val="dk1"/>
                </a:solidFill>
                <a:latin typeface="Calibri"/>
                <a:ea typeface="Calibri"/>
                <a:cs typeface="Calibri"/>
                <a:sym typeface="Calibri"/>
              </a:rPr>
              <a:t>variable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have</a:t>
            </a:r>
            <a:r>
              <a:rPr lang="sv-SE" sz="1200" dirty="0">
                <a:solidFill>
                  <a:schemeClr val="dk1"/>
                </a:solidFill>
                <a:latin typeface="Calibri"/>
                <a:ea typeface="Calibri"/>
                <a:cs typeface="Calibri"/>
                <a:sym typeface="Calibri"/>
              </a:rPr>
              <a:t> a </a:t>
            </a:r>
            <a:r>
              <a:rPr lang="sv-SE" sz="1200" dirty="0" err="1">
                <a:solidFill>
                  <a:schemeClr val="dk1"/>
                </a:solidFill>
                <a:latin typeface="Calibri"/>
                <a:ea typeface="Calibri"/>
                <a:cs typeface="Calibri"/>
                <a:sym typeface="Calibri"/>
              </a:rPr>
              <a:t>code</a:t>
            </a:r>
            <a:r>
              <a:rPr lang="sv-SE" sz="1200" dirty="0">
                <a:solidFill>
                  <a:schemeClr val="dk1"/>
                </a:solidFill>
                <a:latin typeface="Calibri"/>
                <a:ea typeface="Calibri"/>
                <a:cs typeface="Calibri"/>
                <a:sym typeface="Calibri"/>
              </a:rPr>
              <a:t> list: </a:t>
            </a:r>
            <a:endParaRPr dirty="0"/>
          </a:p>
          <a:p>
            <a:pPr marL="0" marR="0" lvl="0" indent="0" algn="l" rtl="0">
              <a:lnSpc>
                <a:spcPct val="100000"/>
              </a:lnSpc>
              <a:spcBef>
                <a:spcPts val="0"/>
              </a:spcBef>
              <a:spcAft>
                <a:spcPts val="0"/>
              </a:spcAft>
              <a:buClr>
                <a:schemeClr val="dk1"/>
              </a:buClr>
              <a:buSzPts val="1200"/>
              <a:buFont typeface="Calibri"/>
              <a:buNone/>
            </a:pPr>
            <a:r>
              <a:rPr lang="sv-SE" sz="1200" dirty="0">
                <a:solidFill>
                  <a:schemeClr val="dk1"/>
                </a:solidFill>
                <a:latin typeface="Calibri"/>
                <a:ea typeface="Calibri"/>
                <a:cs typeface="Calibri"/>
                <a:sym typeface="Calibri"/>
              </a:rPr>
              <a:t>S = </a:t>
            </a:r>
            <a:r>
              <a:rPr lang="sv-SE" sz="1200" dirty="0" err="1">
                <a:solidFill>
                  <a:schemeClr val="dk1"/>
                </a:solidFill>
                <a:latin typeface="Calibri"/>
                <a:ea typeface="Calibri"/>
                <a:cs typeface="Calibri"/>
                <a:sym typeface="Calibri"/>
              </a:rPr>
              <a:t>Single</a:t>
            </a:r>
            <a:endParaRPr dirty="0"/>
          </a:p>
          <a:p>
            <a:pPr marL="0" lvl="0" indent="0" algn="l" rtl="0">
              <a:spcBef>
                <a:spcPts val="0"/>
              </a:spcBef>
              <a:spcAft>
                <a:spcPts val="0"/>
              </a:spcAft>
              <a:buNone/>
            </a:pPr>
            <a:r>
              <a:rPr lang="sv-SE" sz="1200" dirty="0">
                <a:solidFill>
                  <a:schemeClr val="dk1"/>
                </a:solidFill>
                <a:latin typeface="Calibri"/>
                <a:ea typeface="Calibri"/>
                <a:cs typeface="Calibri"/>
                <a:sym typeface="Calibri"/>
              </a:rPr>
              <a:t>M = </a:t>
            </a:r>
            <a:r>
              <a:rPr lang="sv-SE" sz="1200" dirty="0" err="1">
                <a:solidFill>
                  <a:schemeClr val="dk1"/>
                </a:solidFill>
                <a:latin typeface="Calibri"/>
                <a:ea typeface="Calibri"/>
                <a:cs typeface="Calibri"/>
                <a:sym typeface="Calibri"/>
              </a:rPr>
              <a:t>Married</a:t>
            </a:r>
            <a:endParaRPr dirty="0"/>
          </a:p>
          <a:p>
            <a:pPr marL="0" lvl="0" indent="0" algn="l" rtl="0">
              <a:spcBef>
                <a:spcPts val="0"/>
              </a:spcBef>
              <a:spcAft>
                <a:spcPts val="0"/>
              </a:spcAft>
              <a:buNone/>
            </a:pPr>
            <a:endParaRPr dirty="0"/>
          </a:p>
        </p:txBody>
      </p:sp>
      <p:sp>
        <p:nvSpPr>
          <p:cNvPr id="96" name="Google Shape;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55</a:t>
            </a:fld>
            <a:endParaRPr/>
          </a:p>
        </p:txBody>
      </p:sp>
    </p:spTree>
    <p:extLst>
      <p:ext uri="{BB962C8B-B14F-4D97-AF65-F5344CB8AC3E}">
        <p14:creationId xmlns:p14="http://schemas.microsoft.com/office/powerpoint/2010/main" val="25385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a:solidFill>
                  <a:schemeClr val="dk1"/>
                </a:solidFill>
                <a:latin typeface="Calibri"/>
                <a:ea typeface="Calibri"/>
                <a:cs typeface="Calibri"/>
                <a:sym typeface="Calibri"/>
              </a:rPr>
              <a:t>Three datasets with similar variables.</a:t>
            </a:r>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Note: some variable names are different and the values are a bit different</a:t>
            </a:r>
            <a:endParaRPr/>
          </a:p>
          <a:p>
            <a:pPr marL="0" lvl="0" indent="0" algn="l" rtl="0">
              <a:spcBef>
                <a:spcPts val="0"/>
              </a:spcBef>
              <a:spcAft>
                <a:spcPts val="0"/>
              </a:spcAft>
              <a:buNone/>
            </a:pPr>
            <a:endParaRPr/>
          </a:p>
        </p:txBody>
      </p:sp>
      <p:sp>
        <p:nvSpPr>
          <p:cNvPr id="108" name="Google Shape;1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56</a:t>
            </a:fld>
            <a:endParaRPr/>
          </a:p>
        </p:txBody>
      </p:sp>
    </p:spTree>
    <p:extLst>
      <p:ext uri="{BB962C8B-B14F-4D97-AF65-F5344CB8AC3E}">
        <p14:creationId xmlns:p14="http://schemas.microsoft.com/office/powerpoint/2010/main" val="8997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Note - this list of questions in the clouds here is not exhaustive. </a:t>
            </a:r>
            <a:endParaRPr lang="en-GB" dirty="0">
              <a:effectLst/>
            </a:endParaRPr>
          </a:p>
          <a:p>
            <a:pPr rtl="0"/>
            <a:r>
              <a:rPr lang="en-GB" dirty="0"/>
              <a:t/>
            </a:r>
            <a:br>
              <a:rPr lang="en-GB" dirty="0"/>
            </a:br>
            <a:r>
              <a:rPr lang="en-GB" dirty="0"/>
              <a:t>End g</a:t>
            </a:r>
            <a:r>
              <a:rPr lang="en-GB" sz="1200" b="0" i="0" u="none" strike="noStrike" kern="1200" dirty="0">
                <a:solidFill>
                  <a:schemeClr val="tx1"/>
                </a:solidFill>
                <a:effectLst/>
                <a:latin typeface="+mn-lt"/>
                <a:ea typeface="+mn-ea"/>
                <a:cs typeface="+mn-cs"/>
              </a:rPr>
              <a:t>oal of metadata: For the audience to know what the survey is all about. </a:t>
            </a:r>
            <a:endParaRPr lang="en-GB" dirty="0">
              <a:effectLst/>
            </a:endParaRPr>
          </a:p>
          <a:p>
            <a:pPr rtl="0"/>
            <a:r>
              <a:rPr lang="en-GB" sz="1200" b="0" i="0" u="none" strike="noStrike" kern="1200" dirty="0">
                <a:solidFill>
                  <a:schemeClr val="tx1"/>
                </a:solidFill>
                <a:effectLst/>
                <a:latin typeface="+mn-lt"/>
                <a:ea typeface="+mn-ea"/>
                <a:cs typeface="+mn-cs"/>
              </a:rPr>
              <a:t>What you should think about is that if you need this information, then others will need it also. </a:t>
            </a:r>
            <a:endParaRPr lang="en-GB" dirty="0">
              <a:effectLst/>
            </a:endParaRPr>
          </a:p>
          <a:p>
            <a:pPr rtl="0"/>
            <a:r>
              <a:rPr lang="en-GB" dirty="0"/>
              <a:t/>
            </a:r>
            <a:br>
              <a:rPr lang="en-GB" dirty="0"/>
            </a:br>
            <a:r>
              <a:rPr lang="en-GB" dirty="0"/>
              <a:t>For e</a:t>
            </a:r>
            <a:r>
              <a:rPr lang="en-GB" sz="1200" b="0" i="0" u="none" strike="noStrike" kern="1200" dirty="0">
                <a:solidFill>
                  <a:schemeClr val="tx1"/>
                </a:solidFill>
                <a:effectLst/>
                <a:latin typeface="+mn-lt"/>
                <a:ea typeface="+mn-ea"/>
                <a:cs typeface="+mn-cs"/>
              </a:rPr>
              <a:t>xample  - what is the meaning of the codes. In Canada there are 10 provinces and 3 territories. They are often coded with numbers and not characters. So if you see a number 10 in the geography variable, then you go to the metadata to tell you what the 10 stands for. Otherwise, you will not know that this particular value in the geography variable is for Ontario.</a:t>
            </a:r>
          </a:p>
          <a:p>
            <a:pPr rtl="0"/>
            <a:r>
              <a:rPr lang="en-GB" sz="1200" b="0" i="0" u="none" strike="no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80C75458-7174-424F-8BE1-73399C0AB205}" type="slidenum">
              <a:rPr lang="en-GB" smtClean="0"/>
              <a:t>6</a:t>
            </a:fld>
            <a:endParaRPr lang="en-GB"/>
          </a:p>
        </p:txBody>
      </p:sp>
    </p:spTree>
    <p:extLst>
      <p:ext uri="{BB962C8B-B14F-4D97-AF65-F5344CB8AC3E}">
        <p14:creationId xmlns:p14="http://schemas.microsoft.com/office/powerpoint/2010/main" val="24026322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a:solidFill>
                  <a:schemeClr val="dk1"/>
                </a:solidFill>
                <a:latin typeface="Calibri"/>
                <a:ea typeface="Calibri"/>
                <a:cs typeface="Calibri"/>
                <a:sym typeface="Calibri"/>
              </a:rPr>
              <a:t>Two datasets sharing same code list and the third have a new code list.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They are related in some way, but how do we relate these together- the variable cascade helps us do this.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1" name="Google Shape;1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57</a:t>
            </a:fld>
            <a:endParaRPr/>
          </a:p>
        </p:txBody>
      </p:sp>
    </p:spTree>
    <p:extLst>
      <p:ext uri="{BB962C8B-B14F-4D97-AF65-F5344CB8AC3E}">
        <p14:creationId xmlns:p14="http://schemas.microsoft.com/office/powerpoint/2010/main" val="1048204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a:t>The first two datasets share the same codes while the third have its own sets of codes</a:t>
            </a:r>
            <a:endParaRPr/>
          </a:p>
          <a:p>
            <a:pPr marL="0" lvl="0" indent="0" algn="l" rtl="0">
              <a:spcBef>
                <a:spcPts val="0"/>
              </a:spcBef>
              <a:spcAft>
                <a:spcPts val="0"/>
              </a:spcAft>
              <a:buNone/>
            </a:pPr>
            <a:endParaRPr/>
          </a:p>
        </p:txBody>
      </p:sp>
      <p:sp>
        <p:nvSpPr>
          <p:cNvPr id="136" name="Google Shape;13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58</a:t>
            </a:fld>
            <a:endParaRPr/>
          </a:p>
        </p:txBody>
      </p:sp>
    </p:spTree>
    <p:extLst>
      <p:ext uri="{BB962C8B-B14F-4D97-AF65-F5344CB8AC3E}">
        <p14:creationId xmlns:p14="http://schemas.microsoft.com/office/powerpoint/2010/main" val="125078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1">
                <a:solidFill>
                  <a:schemeClr val="dk1"/>
                </a:solidFill>
                <a:latin typeface="Calibri"/>
                <a:ea typeface="Calibri"/>
                <a:cs typeface="Calibri"/>
                <a:sym typeface="Calibri"/>
              </a:rPr>
              <a:t>What is variable cascade?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Three Different (distinct) sets of data with a different variables all measuring marriage status.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Represented variables link variables which are directly comparable.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Same representation of the value domain. It doesn’t care about the question asked- only the value domain.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The represented variable is a way to measure marriage and so links to the marriage conceptual variable.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Represented variable means that they are not directly comparable but can be made to be comparable.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The third dataset has a different code list (i.e. value domain) and so it needs a new representative variable which then links to the conceptual variable.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Concept variable defines a measure without defining the measurement.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Value domain = Variable representation in DDI</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59</a:t>
            </a:fld>
            <a:endParaRPr/>
          </a:p>
        </p:txBody>
      </p:sp>
    </p:spTree>
    <p:extLst>
      <p:ext uri="{BB962C8B-B14F-4D97-AF65-F5344CB8AC3E}">
        <p14:creationId xmlns:p14="http://schemas.microsoft.com/office/powerpoint/2010/main" val="1235639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1">
                <a:solidFill>
                  <a:schemeClr val="dk1"/>
                </a:solidFill>
                <a:latin typeface="Calibri"/>
                <a:ea typeface="Calibri"/>
                <a:cs typeface="Calibri"/>
                <a:sym typeface="Calibri"/>
              </a:rPr>
              <a:t>Benefits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Comparability and provenance.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Lineage of the data/provenance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Identify comparable data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Compare how the response values have changed over time or over different sources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Used to manage to change and comparability</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Supports people working on harmonisation (gives you the structure to describe the variables and decide whether you can harmonise them or not)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b="1">
                <a:solidFill>
                  <a:schemeClr val="dk1"/>
                </a:solidFill>
                <a:latin typeface="Calibri"/>
                <a:ea typeface="Calibri"/>
                <a:cs typeface="Calibri"/>
                <a:sym typeface="Calibri"/>
              </a:rPr>
              <a:t>Useful resources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Daniel Gillman EDDI 2017: The DDI-4 Variable Cascade and Datum-Centered Approach</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Colectica docs site - </a:t>
            </a:r>
            <a:r>
              <a:rPr lang="sv-SE" sz="1200" u="sng">
                <a:solidFill>
                  <a:schemeClr val="hlink"/>
                </a:solidFill>
                <a:latin typeface="Calibri"/>
                <a:ea typeface="Calibri"/>
                <a:cs typeface="Calibri"/>
                <a:sym typeface="Calibri"/>
                <a:hlinkClick r:id="rId3"/>
              </a:rPr>
              <a:t>https://docs.colectica.com/designer/manage-content/data/harmonize-variables/</a:t>
            </a:r>
            <a:r>
              <a:rPr lang="sv-SE"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b="1">
                <a:solidFill>
                  <a:schemeClr val="dk1"/>
                </a:solidFill>
                <a:latin typeface="Calibri"/>
                <a:ea typeface="Calibri"/>
                <a:cs typeface="Calibri"/>
                <a:sym typeface="Calibri"/>
              </a:rPr>
              <a:t>Questions/answers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What level do we publish? </a:t>
            </a:r>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it depends on how you want to display the datasets.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All the variables could have the same variable name, but in DDI they will have a different identifier. It is up to you which you see.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We should always have the conceptual and represented in place, even if there is no change in the code value.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DDI separates the conceptual variables and representative variable is so that someone can query the relationships without having to look at every variable and value domain which is time consuming and also not reliant on a machine- as it is shows that person has decided that these are comparable.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Should there always be a new variable for each data collection- can they be the same variable? </a:t>
            </a:r>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It depends on how you describe the dataset- there is lots more info about a dataset then just its type e.g. who it’s measured about e.g. universe. If you have different datasets the people/household changes. If you have new dataset then it is usually a new instance variable. Specific to a datasets as the it contains other metadata e.g. time of collection. If you publish data every quarter the variable instance will be different each time.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If there is only one dataset- whey would you use represented and conceptual variables- If you want people to re-use it or to use with other study’s data then it is valuable to including the represented and conceptual variable.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sv-SE" sz="1200">
                <a:solidFill>
                  <a:schemeClr val="dk1"/>
                </a:solidFill>
                <a:latin typeface="Calibri"/>
                <a:ea typeface="Calibri"/>
                <a:cs typeface="Calibri"/>
                <a:sym typeface="Calibri"/>
              </a:rPr>
              <a:t>Ideal world- create a concept then create a question for that. Which is linked to the represented and conceptual variable. – questions to be discussed elsewhere.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8" name="Google Shape;2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60</a:t>
            </a:fld>
            <a:endParaRPr/>
          </a:p>
        </p:txBody>
      </p:sp>
    </p:spTree>
    <p:extLst>
      <p:ext uri="{BB962C8B-B14F-4D97-AF65-F5344CB8AC3E}">
        <p14:creationId xmlns:p14="http://schemas.microsoft.com/office/powerpoint/2010/main" val="750349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61</a:t>
            </a:fld>
            <a:endParaRPr/>
          </a:p>
        </p:txBody>
      </p:sp>
    </p:spTree>
    <p:extLst>
      <p:ext uri="{BB962C8B-B14F-4D97-AF65-F5344CB8AC3E}">
        <p14:creationId xmlns:p14="http://schemas.microsoft.com/office/powerpoint/2010/main" val="1074561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a:t>All three variables share the same text representation and is linked to the same represented variable</a:t>
            </a:r>
            <a:endParaRPr/>
          </a:p>
          <a:p>
            <a:pPr marL="0" lvl="0" indent="0" algn="l" rtl="0">
              <a:spcBef>
                <a:spcPts val="0"/>
              </a:spcBef>
              <a:spcAft>
                <a:spcPts val="0"/>
              </a:spcAft>
              <a:buNone/>
            </a:pPr>
            <a:endParaRPr/>
          </a:p>
        </p:txBody>
      </p:sp>
      <p:sp>
        <p:nvSpPr>
          <p:cNvPr id="294" name="Google Shape;2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62</a:t>
            </a:fld>
            <a:endParaRPr/>
          </a:p>
        </p:txBody>
      </p:sp>
    </p:spTree>
    <p:extLst>
      <p:ext uri="{BB962C8B-B14F-4D97-AF65-F5344CB8AC3E}">
        <p14:creationId xmlns:p14="http://schemas.microsoft.com/office/powerpoint/2010/main" val="1810772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A question as in the questionnaire is composed of a set of components that usefully can be maintained</a:t>
            </a:r>
            <a:r>
              <a:rPr lang="en-US" baseline="0" dirty="0" smtClean="0"/>
              <a:t> separately.</a:t>
            </a:r>
          </a:p>
          <a:p>
            <a:r>
              <a:rPr lang="en-US" baseline="0" dirty="0" smtClean="0"/>
              <a:t>The basics of a question is the </a:t>
            </a:r>
            <a:r>
              <a:rPr lang="en-US" baseline="0" dirty="0" err="1" smtClean="0"/>
              <a:t>QuestionItem</a:t>
            </a:r>
            <a:r>
              <a:rPr lang="en-US" baseline="0" dirty="0" smtClean="0"/>
              <a:t> in DDI that contains the more reusable parts of a question like the </a:t>
            </a:r>
            <a:r>
              <a:rPr lang="en-US" baseline="0" dirty="0" err="1" smtClean="0"/>
              <a:t>QuestionText</a:t>
            </a:r>
            <a:r>
              <a:rPr lang="en-US" baseline="0" dirty="0" smtClean="0"/>
              <a:t> and the </a:t>
            </a:r>
            <a:r>
              <a:rPr lang="en-US" baseline="0" dirty="0" err="1" smtClean="0"/>
              <a:t>ResponseDomain</a:t>
            </a:r>
            <a:r>
              <a:rPr lang="en-US" baseline="0" dirty="0" smtClean="0"/>
              <a:t>.</a:t>
            </a:r>
          </a:p>
          <a:p>
            <a:r>
              <a:rPr lang="en-US" baseline="0" dirty="0" smtClean="0"/>
              <a:t>Instructions and instrument flow logic are less reusable components.</a:t>
            </a:r>
          </a:p>
          <a:p>
            <a:endParaRPr lang="en-US" baseline="0" dirty="0" smtClean="0"/>
          </a:p>
          <a:p>
            <a:r>
              <a:rPr lang="en-US" baseline="0" dirty="0" smtClean="0"/>
              <a:t>Response </a:t>
            </a:r>
            <a:r>
              <a:rPr lang="en-US" baseline="0" dirty="0" err="1" smtClean="0"/>
              <a:t>oprions</a:t>
            </a:r>
            <a:r>
              <a:rPr lang="en-US" baseline="0" dirty="0" smtClean="0"/>
              <a:t>, here a code list, can usefully be split into valid and  missing values </a:t>
            </a:r>
            <a:r>
              <a:rPr lang="en-US" baseline="0" dirty="0" err="1" smtClean="0"/>
              <a:t>codelists</a:t>
            </a:r>
            <a:r>
              <a:rPr lang="en-US" baseline="0" dirty="0" smtClean="0"/>
              <a:t>, which allows them to be maintained and reused separately.</a:t>
            </a:r>
          </a:p>
          <a:p>
            <a:endParaRPr lang="en-US" baseline="0" dirty="0" smtClean="0"/>
          </a:p>
          <a:p>
            <a:r>
              <a:rPr lang="en-US" baseline="0" dirty="0" smtClean="0"/>
              <a:t>A </a:t>
            </a:r>
            <a:r>
              <a:rPr lang="en-US" baseline="0" dirty="0" err="1" smtClean="0"/>
              <a:t>CodeList</a:t>
            </a:r>
            <a:r>
              <a:rPr lang="en-US" baseline="0" dirty="0" smtClean="0"/>
              <a:t> consists of codes with a value and a category reference. Categories can be reused in many different response domains, as well </a:t>
            </a:r>
            <a:r>
              <a:rPr lang="en-US" baseline="0" smtClean="0"/>
              <a:t>as for </a:t>
            </a:r>
            <a:r>
              <a:rPr lang="en-US" baseline="0" dirty="0" smtClean="0"/>
              <a:t>variables.</a:t>
            </a:r>
          </a:p>
          <a:p>
            <a:r>
              <a:rPr lang="en-US" baseline="0" dirty="0" smtClean="0"/>
              <a:t>A </a:t>
            </a:r>
            <a:r>
              <a:rPr lang="en-US" baseline="0" dirty="0" err="1" smtClean="0"/>
              <a:t>CodeList</a:t>
            </a:r>
            <a:r>
              <a:rPr lang="en-US" baseline="0" dirty="0" smtClean="0"/>
              <a:t> is one of several types of response domains in DDI. Others are </a:t>
            </a:r>
            <a:r>
              <a:rPr lang="en-US" baseline="0" dirty="0" err="1" smtClean="0"/>
              <a:t>ScaleDomain</a:t>
            </a:r>
            <a:r>
              <a:rPr lang="en-US" baseline="0" dirty="0" smtClean="0"/>
              <a:t>, </a:t>
            </a:r>
            <a:r>
              <a:rPr lang="en-US" baseline="0" dirty="0" err="1" smtClean="0"/>
              <a:t>NumericDomain</a:t>
            </a:r>
            <a:r>
              <a:rPr lang="en-US" baseline="0" dirty="0" smtClean="0"/>
              <a:t>, </a:t>
            </a:r>
            <a:r>
              <a:rPr lang="en-US" baseline="0" dirty="0" err="1" smtClean="0"/>
              <a:t>TextDomain</a:t>
            </a:r>
            <a:r>
              <a:rPr lang="en-US" baseline="0" dirty="0" smtClean="0"/>
              <a:t>, </a:t>
            </a:r>
            <a:r>
              <a:rPr lang="en-US" baseline="0" dirty="0" err="1" smtClean="0"/>
              <a:t>DateTime</a:t>
            </a:r>
            <a:r>
              <a:rPr lang="en-US" baseline="0" dirty="0" smtClean="0"/>
              <a:t> etc.</a:t>
            </a:r>
            <a:endParaRPr lang="nb-NO" dirty="0"/>
          </a:p>
        </p:txBody>
      </p:sp>
      <p:sp>
        <p:nvSpPr>
          <p:cNvPr id="4" name="Plassholder for lysbildenummer 3"/>
          <p:cNvSpPr>
            <a:spLocks noGrp="1"/>
          </p:cNvSpPr>
          <p:nvPr>
            <p:ph type="sldNum" sz="quarter" idx="10"/>
          </p:nvPr>
        </p:nvSpPr>
        <p:spPr/>
        <p:txBody>
          <a:bodyPr/>
          <a:lstStyle/>
          <a:p>
            <a:fld id="{476B93DB-CE14-43A6-AC74-1F4375BC803B}" type="slidenum">
              <a:rPr lang="nb-NO" smtClean="0"/>
              <a:t>64</a:t>
            </a:fld>
            <a:endParaRPr lang="nb-NO"/>
          </a:p>
        </p:txBody>
      </p:sp>
    </p:spTree>
    <p:extLst>
      <p:ext uri="{BB962C8B-B14F-4D97-AF65-F5344CB8AC3E}">
        <p14:creationId xmlns:p14="http://schemas.microsoft.com/office/powerpoint/2010/main" val="4128390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The principles refer to three types of entities: data (or any digital object), metadata (information about that digital object), and infrastructure. For instance, principle F4 defines that both metadata and data are registered or indexed in a searchable resource (the infrastructure component).</a:t>
            </a:r>
          </a:p>
          <a:p>
            <a:r>
              <a:rPr lang="en-US" dirty="0" smtClean="0"/>
              <a:t>This is an initiative of the stakeholders in the research process including academics, industry, funders and scholarly  publishers to design and implement a set of principles that are called the FAIR Data Principles. FAIR data is all about reuse of data and emphasizes the ability of computers to find and use data. This involves data stewardship which is about proper collection, annotation and archiving of data but also preservation into the future of valuable digital assets. The product of good data management and stewardship are high quality digital publications that facilitate and simplify the ongoing process of discovery, evaluation and reuse.  In this context, data is not only data in the conventional sense but also the algorithms, tools and workflows that led to the data.</a:t>
            </a:r>
            <a:endParaRPr lang="nb-NO" dirty="0" smtClean="0"/>
          </a:p>
          <a:p>
            <a:endParaRPr lang="en-US" dirty="0" smtClean="0"/>
          </a:p>
          <a:p>
            <a:r>
              <a:rPr lang="en-US" dirty="0" smtClean="0"/>
              <a:t>In 2016, the ‘</a:t>
            </a:r>
            <a:r>
              <a:rPr lang="en-US" dirty="0" smtClean="0">
                <a:hlinkClick r:id="rId3"/>
              </a:rPr>
              <a:t>FAIR Guiding Principles for scientific data management and stewardship’</a:t>
            </a:r>
            <a:r>
              <a:rPr lang="en-US" dirty="0" smtClean="0"/>
              <a:t> were published in </a:t>
            </a:r>
            <a:r>
              <a:rPr lang="en-US" i="1" dirty="0" smtClean="0"/>
              <a:t>Scientific Data</a:t>
            </a:r>
            <a:r>
              <a:rPr lang="en-US" dirty="0" smtClean="0"/>
              <a:t>. The authors intended to provide guidelines to improve the findability, accessibility, interoperability, and reuse of digital assets. The principles </a:t>
            </a:r>
            <a:r>
              <a:rPr lang="en-US" dirty="0" err="1" smtClean="0"/>
              <a:t>emphasise</a:t>
            </a:r>
            <a:r>
              <a:rPr lang="en-US" dirty="0" smtClean="0"/>
              <a:t> machine-</a:t>
            </a:r>
            <a:r>
              <a:rPr lang="en-US" dirty="0" err="1" smtClean="0"/>
              <a:t>actionability</a:t>
            </a:r>
            <a:r>
              <a:rPr lang="en-US" dirty="0" smtClean="0"/>
              <a:t> (i.e., the capacity of computational systems to find, access, interoperate, and reuse data with none or minimal human intervention) because humans increasingly rely on computational support to deal with data as a result of the increase in volume, complexity, and creation speed of data.</a:t>
            </a:r>
          </a:p>
          <a:p>
            <a:r>
              <a:rPr lang="en-US" b="1" dirty="0" smtClean="0"/>
              <a:t>Findable</a:t>
            </a:r>
            <a:r>
              <a:rPr lang="en-US" dirty="0" smtClean="0"/>
              <a:t/>
            </a:r>
            <a:br>
              <a:rPr lang="en-US" dirty="0" smtClean="0"/>
            </a:br>
            <a:r>
              <a:rPr lang="en-US" dirty="0" smtClean="0"/>
              <a:t>The first step in (re)using data is to find them. Metadata and data should be easy to find for both humans and computers. Machine-readable metadata are essential for automatic discovery of datasets and services, so this is an essential component of the </a:t>
            </a:r>
          </a:p>
          <a:p>
            <a:r>
              <a:rPr lang="en-US" b="1" dirty="0" smtClean="0"/>
              <a:t>Accessible</a:t>
            </a:r>
            <a:r>
              <a:rPr lang="en-US" dirty="0" smtClean="0"/>
              <a:t/>
            </a:r>
            <a:br>
              <a:rPr lang="en-US" dirty="0" smtClean="0"/>
            </a:br>
            <a:r>
              <a:rPr lang="en-US" dirty="0" smtClean="0"/>
              <a:t>Once the user finds the required data, she/he needs to know how can they be accessed, possibly including authentication and </a:t>
            </a:r>
            <a:r>
              <a:rPr lang="en-US" dirty="0" err="1" smtClean="0"/>
              <a:t>authorisation</a:t>
            </a:r>
            <a:r>
              <a:rPr lang="en-US" dirty="0" smtClean="0"/>
              <a:t>.</a:t>
            </a:r>
          </a:p>
          <a:p>
            <a:r>
              <a:rPr lang="en-US" b="1" dirty="0" smtClean="0"/>
              <a:t>Interoperable</a:t>
            </a:r>
            <a:r>
              <a:rPr lang="en-US" dirty="0" smtClean="0"/>
              <a:t/>
            </a:r>
            <a:br>
              <a:rPr lang="en-US" dirty="0" smtClean="0"/>
            </a:br>
            <a:r>
              <a:rPr lang="en-US" dirty="0" smtClean="0"/>
              <a:t>The data usually need to be integrated with other data. In addition, the data need to interoperate with applications or workflows for analysis, storage, and processing.</a:t>
            </a:r>
          </a:p>
          <a:p>
            <a:r>
              <a:rPr lang="en-US" b="1" dirty="0" smtClean="0"/>
              <a:t>Reusable</a:t>
            </a:r>
            <a:r>
              <a:rPr lang="en-US" dirty="0" smtClean="0"/>
              <a:t/>
            </a:r>
            <a:br>
              <a:rPr lang="en-US" dirty="0" smtClean="0"/>
            </a:br>
            <a:r>
              <a:rPr lang="en-US" dirty="0" smtClean="0"/>
              <a:t>The ultimate goal of FAIR is to </a:t>
            </a:r>
            <a:r>
              <a:rPr lang="en-US" dirty="0" err="1" smtClean="0"/>
              <a:t>optimise</a:t>
            </a:r>
            <a:r>
              <a:rPr lang="en-US" dirty="0" smtClean="0"/>
              <a:t> the reuse of data. To achieve this, metadata and data should be well-described so that they can be replicated and/or combined in different settings.</a:t>
            </a:r>
          </a:p>
          <a:p>
            <a:endParaRPr lang="en-US" b="1" dirty="0" smtClean="0"/>
          </a:p>
        </p:txBody>
      </p:sp>
      <p:sp>
        <p:nvSpPr>
          <p:cNvPr id="4" name="Plassholder for lysbildenummer 3"/>
          <p:cNvSpPr>
            <a:spLocks noGrp="1"/>
          </p:cNvSpPr>
          <p:nvPr>
            <p:ph type="sldNum" sz="quarter" idx="10"/>
          </p:nvPr>
        </p:nvSpPr>
        <p:spPr/>
        <p:txBody>
          <a:bodyPr/>
          <a:lstStyle/>
          <a:p>
            <a:fld id="{188D9360-8598-4BB6-AC86-1D775229DD3F}" type="slidenum">
              <a:rPr lang="nb-NO" smtClean="0"/>
              <a:t>70</a:t>
            </a:fld>
            <a:endParaRPr lang="nb-NO"/>
          </a:p>
        </p:txBody>
      </p:sp>
    </p:spTree>
    <p:extLst>
      <p:ext uri="{BB962C8B-B14F-4D97-AF65-F5344CB8AC3E}">
        <p14:creationId xmlns:p14="http://schemas.microsoft.com/office/powerpoint/2010/main" val="138175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28ADE98-D684-4D62-BCC8-642194470A06}"/>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4B90C8E6-8762-4197-96AB-2A317A800B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i="1" u="sng">
                <a:solidFill>
                  <a:srgbClr val="FF0000"/>
                </a:solidFill>
                <a:latin typeface="Arial" panose="020B0604020202020204" pitchFamily="34" charset="0"/>
                <a:ea typeface="ＭＳ Ｐゴシック" panose="020B0600070205080204" pitchFamily="34" charset="-128"/>
              </a:rPr>
              <a:t>Evaluations!!</a:t>
            </a:r>
            <a:endParaRPr lang="en-US" altLang="en-US" b="1" i="1" u="sng">
              <a:solidFill>
                <a:srgbClr val="FF0000"/>
              </a:solidFill>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912FDC61-1916-4D1A-99E7-505D13ABEA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A71C0A-051E-4F17-A162-91CBC8C071A0}" type="slidenum">
              <a:rPr lang="en-US" altLang="en-US" sz="1200">
                <a:latin typeface="Calibri" panose="020F0502020204030204" pitchFamily="34" charset="0"/>
              </a:rPr>
              <a:pPr/>
              <a:t>72</a:t>
            </a:fld>
            <a:endParaRPr lang="en-US" altLang="en-US" sz="120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txBox="1">
            <a:spLocks noGrp="1"/>
          </p:cNvSpPr>
          <p:nvPr>
            <p:ph type="body" idx="1"/>
          </p:nvPr>
        </p:nvSpPr>
        <p:spPr>
          <a:xfrm>
            <a:off x="679433" y="4705343"/>
            <a:ext cx="5435585" cy="4457699"/>
          </a:xfrm>
          <a:prstGeom prst="rect">
            <a:avLst/>
          </a:prstGeom>
        </p:spPr>
        <p:txBody>
          <a:bodyPr spcFirstLastPara="1" wrap="square" lIns="91279" tIns="91279" rIns="91279" bIns="91279" anchor="t" anchorCtr="0">
            <a:noAutofit/>
          </a:bodyPr>
          <a:lstStyle/>
          <a:p>
            <a:pPr marL="0" indent="0">
              <a:buNone/>
            </a:pPr>
            <a:endParaRPr/>
          </a:p>
        </p:txBody>
      </p:sp>
      <p:sp>
        <p:nvSpPr>
          <p:cNvPr id="296" name="Google Shape;296;p27: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44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Metadata </a:t>
            </a:r>
          </a:p>
          <a:p>
            <a:r>
              <a:rPr lang="en-CA" altLang="en-US" dirty="0"/>
              <a:t>-- be about the study – eg. what is it about – the abstract, who created it, who funded it</a:t>
            </a:r>
            <a:r>
              <a:rPr lang="en-US" altLang="en-US" dirty="0"/>
              <a:t>, who was the population, what was the mode of collection</a:t>
            </a:r>
          </a:p>
          <a:p>
            <a:r>
              <a:rPr lang="en-US" altLang="en-US" dirty="0"/>
              <a:t>-- also gives information about the dataset – eg.  what does this variable mean, what question was asked, was there a follow-up question, what are the values of this variable</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7</a:t>
            </a:fld>
            <a:endParaRPr lang="nb-NO"/>
          </a:p>
        </p:txBody>
      </p:sp>
    </p:spTree>
    <p:extLst>
      <p:ext uri="{BB962C8B-B14F-4D97-AF65-F5344CB8AC3E}">
        <p14:creationId xmlns:p14="http://schemas.microsoft.com/office/powerpoint/2010/main" val="7736433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88D9360-8598-4BB6-AC86-1D775229DD3F}" type="slidenum">
              <a:rPr lang="nb-NO" smtClean="0"/>
              <a:t>75</a:t>
            </a:fld>
            <a:endParaRPr lang="nb-NO"/>
          </a:p>
        </p:txBody>
      </p:sp>
    </p:spTree>
    <p:extLst>
      <p:ext uri="{BB962C8B-B14F-4D97-AF65-F5344CB8AC3E}">
        <p14:creationId xmlns:p14="http://schemas.microsoft.com/office/powerpoint/2010/main" val="15790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r>
              <a:rPr lang="en-US" altLang="en-US" dirty="0"/>
              <a:t>This is where DDI comes in – puts the metadata in a structured format to help the data user find out everything about a survey that is available – as long as the information has been entered DDI</a:t>
            </a:r>
            <a:endParaRPr lang="en-CA" altLang="en-US" dirty="0"/>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8</a:t>
            </a:fld>
            <a:endParaRPr lang="nb-NO"/>
          </a:p>
        </p:txBody>
      </p:sp>
    </p:spTree>
    <p:extLst>
      <p:ext uri="{BB962C8B-B14F-4D97-AF65-F5344CB8AC3E}">
        <p14:creationId xmlns:p14="http://schemas.microsoft.com/office/powerpoint/2010/main" val="41515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latin typeface="Arial" panose="020B0604020202020204" pitchFamily="34" charset="0"/>
                <a:ea typeface="ＭＳ Ｐゴシック" panose="020B0600070205080204" pitchFamily="34" charset="-128"/>
              </a:rPr>
              <a:t>contact - Jared Lyle, DDI Alliance Director (since 2015)</a:t>
            </a:r>
          </a:p>
          <a:p>
            <a:pPr>
              <a:buFontTx/>
              <a:buChar char="-"/>
            </a:pPr>
            <a:r>
              <a:rPr lang="en-US" altLang="en-US" dirty="0">
                <a:latin typeface="Arial" panose="020B0604020202020204" pitchFamily="34" charset="0"/>
                <a:ea typeface="ＭＳ Ｐゴシック" panose="020B0600070205080204" pitchFamily="34" charset="-128"/>
              </a:rPr>
              <a:t>If you are planning on implementing DDI in your institution, you should look into the DDI Alliance. Being part if it means being able to give input when they are discussing changes, edits, new formatting, …</a:t>
            </a:r>
          </a:p>
          <a:p>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10</a:t>
            </a:fld>
            <a:endParaRPr lang="nb-NO"/>
          </a:p>
        </p:txBody>
      </p:sp>
    </p:spTree>
    <p:extLst>
      <p:ext uri="{BB962C8B-B14F-4D97-AF65-F5344CB8AC3E}">
        <p14:creationId xmlns:p14="http://schemas.microsoft.com/office/powerpoint/2010/main" val="413646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WGs – currently there are 6 or them </a:t>
            </a:r>
            <a:endParaRPr lang="en-US" dirty="0"/>
          </a:p>
        </p:txBody>
      </p:sp>
      <p:sp>
        <p:nvSpPr>
          <p:cNvPr id="4" name="Slide Number Placeholder 3"/>
          <p:cNvSpPr>
            <a:spLocks noGrp="1"/>
          </p:cNvSpPr>
          <p:nvPr>
            <p:ph type="sldNum" sz="quarter" idx="5"/>
          </p:nvPr>
        </p:nvSpPr>
        <p:spPr/>
        <p:txBody>
          <a:bodyPr/>
          <a:lstStyle/>
          <a:p>
            <a:fld id="{188D9360-8598-4BB6-AC86-1D775229DD3F}" type="slidenum">
              <a:rPr lang="nb-NO" smtClean="0"/>
              <a:t>11</a:t>
            </a:fld>
            <a:endParaRPr lang="nb-NO"/>
          </a:p>
        </p:txBody>
      </p:sp>
    </p:spTree>
    <p:extLst>
      <p:ext uri="{BB962C8B-B14F-4D97-AF65-F5344CB8AC3E}">
        <p14:creationId xmlns:p14="http://schemas.microsoft.com/office/powerpoint/2010/main" val="421698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2ED3CA05-D1A8-466F-BABA-E2E6B75CDDCF}" type="datetime1">
              <a:rPr lang="nb-NO" smtClean="0"/>
              <a:t>30.11.2020</a:t>
            </a:fld>
            <a:endParaRPr lang="nb-NO"/>
          </a:p>
        </p:txBody>
      </p:sp>
      <p:sp>
        <p:nvSpPr>
          <p:cNvPr id="5" name="Plassholder for bunntekst 4"/>
          <p:cNvSpPr>
            <a:spLocks noGrp="1"/>
          </p:cNvSpPr>
          <p:nvPr>
            <p:ph type="ftr" sz="quarter" idx="11"/>
          </p:nvPr>
        </p:nvSpPr>
        <p:spPr/>
        <p:txBody>
          <a:bodyPr/>
          <a:lstStyle/>
          <a:p>
            <a:r>
              <a:rPr lang="en-CA"/>
              <a:t>An Introduction to the DDI (EDDI 2020)</a:t>
            </a:r>
            <a:endParaRPr lang="nb-NO"/>
          </a:p>
        </p:txBody>
      </p:sp>
      <p:sp>
        <p:nvSpPr>
          <p:cNvPr id="6" name="Plassholder for lysbildenummer 5"/>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146863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D6786E6-AFF4-4923-AFD7-4F40E71D1ABC}" type="datetime1">
              <a:rPr lang="nb-NO" smtClean="0"/>
              <a:t>30.11.2020</a:t>
            </a:fld>
            <a:endParaRPr lang="nb-NO"/>
          </a:p>
        </p:txBody>
      </p:sp>
      <p:sp>
        <p:nvSpPr>
          <p:cNvPr id="5" name="Plassholder for bunntekst 4"/>
          <p:cNvSpPr>
            <a:spLocks noGrp="1"/>
          </p:cNvSpPr>
          <p:nvPr>
            <p:ph type="ftr" sz="quarter" idx="11"/>
          </p:nvPr>
        </p:nvSpPr>
        <p:spPr/>
        <p:txBody>
          <a:bodyPr/>
          <a:lstStyle/>
          <a:p>
            <a:r>
              <a:rPr lang="en-CA"/>
              <a:t>An Introduction to the DDI (EDDI 2020)</a:t>
            </a:r>
            <a:endParaRPr lang="nb-NO"/>
          </a:p>
        </p:txBody>
      </p:sp>
      <p:sp>
        <p:nvSpPr>
          <p:cNvPr id="6" name="Plassholder for lysbildenummer 5"/>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83850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5FF26CE-7955-44BA-A811-00CE702233ED}" type="datetime1">
              <a:rPr lang="nb-NO" smtClean="0"/>
              <a:t>30.11.2020</a:t>
            </a:fld>
            <a:endParaRPr lang="nb-NO"/>
          </a:p>
        </p:txBody>
      </p:sp>
      <p:sp>
        <p:nvSpPr>
          <p:cNvPr id="5" name="Plassholder for bunntekst 4"/>
          <p:cNvSpPr>
            <a:spLocks noGrp="1"/>
          </p:cNvSpPr>
          <p:nvPr>
            <p:ph type="ftr" sz="quarter" idx="11"/>
          </p:nvPr>
        </p:nvSpPr>
        <p:spPr/>
        <p:txBody>
          <a:bodyPr/>
          <a:lstStyle/>
          <a:p>
            <a:r>
              <a:rPr lang="en-CA"/>
              <a:t>An Introduction to the DDI (EDDI 2020)</a:t>
            </a:r>
            <a:endParaRPr lang="nb-NO"/>
          </a:p>
        </p:txBody>
      </p:sp>
      <p:sp>
        <p:nvSpPr>
          <p:cNvPr id="6" name="Plassholder for lysbildenummer 5"/>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418609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92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3B2B0-257A-A348-A9B7-1D600986FB10}"/>
              </a:ext>
            </a:extLst>
          </p:cNvPr>
          <p:cNvSpPr>
            <a:spLocks noGrp="1"/>
          </p:cNvSpPr>
          <p:nvPr>
            <p:ph idx="1"/>
          </p:nvPr>
        </p:nvSpPr>
        <p:spPr>
          <a:xfrm>
            <a:off x="628650" y="1825625"/>
            <a:ext cx="7886700" cy="1419363"/>
          </a:xfrm>
          <a:prstGeom prst="rect">
            <a:avLst/>
          </a:prstGeom>
        </p:spPr>
        <p:txBody>
          <a:bodyPr>
            <a:sp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Picture Placeholder 10"/>
          <p:cNvSpPr>
            <a:spLocks noGrp="1"/>
          </p:cNvSpPr>
          <p:nvPr>
            <p:ph type="pic" sz="quarter" idx="10" hasCustomPrompt="1"/>
          </p:nvPr>
        </p:nvSpPr>
        <p:spPr>
          <a:xfrm>
            <a:off x="111125" y="6135688"/>
            <a:ext cx="1606550" cy="563562"/>
          </a:xfrm>
          <a:prstGeom prst="rect">
            <a:avLst/>
          </a:prstGeom>
        </p:spPr>
        <p:txBody>
          <a:bodyPr/>
          <a:lstStyle>
            <a:lvl1pPr marL="0" indent="0">
              <a:buNone/>
              <a:defRPr/>
            </a:lvl1pPr>
          </a:lstStyle>
          <a:p>
            <a:r>
              <a:rPr lang="en-GB" dirty="0"/>
              <a:t>Logo</a:t>
            </a:r>
          </a:p>
        </p:txBody>
      </p:sp>
      <p:sp>
        <p:nvSpPr>
          <p:cNvPr id="11" name="Content Placeholder 5"/>
          <p:cNvSpPr>
            <a:spLocks noGrp="1"/>
          </p:cNvSpPr>
          <p:nvPr>
            <p:ph sz="quarter" idx="11" hasCustomPrompt="1"/>
          </p:nvPr>
        </p:nvSpPr>
        <p:spPr>
          <a:xfrm>
            <a:off x="628650" y="356578"/>
            <a:ext cx="7917144" cy="1325563"/>
          </a:xfrm>
          <a:prstGeom prst="rect">
            <a:avLst/>
          </a:prstGeom>
        </p:spPr>
        <p:txBody>
          <a:bodyPr anchor="ctr"/>
          <a:lstStyle>
            <a:lvl1pPr marL="0" indent="0">
              <a:buNone/>
              <a:defRPr sz="3300" baseline="0">
                <a:latin typeface="Arial" panose="020B0604020202020204" pitchFamily="34" charset="0"/>
                <a:cs typeface="Arial" panose="020B0604020202020204" pitchFamily="34" charset="0"/>
              </a:defRPr>
            </a:lvl1pPr>
          </a:lstStyle>
          <a:p>
            <a:pPr lvl="0"/>
            <a:r>
              <a:rPr lang="en-GB" dirty="0"/>
              <a:t>Page Title</a:t>
            </a:r>
          </a:p>
        </p:txBody>
      </p:sp>
    </p:spTree>
    <p:extLst>
      <p:ext uri="{BB962C8B-B14F-4D97-AF65-F5344CB8AC3E}">
        <p14:creationId xmlns:p14="http://schemas.microsoft.com/office/powerpoint/2010/main" val="175707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628650" y="1825625"/>
            <a:ext cx="7886700" cy="42063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body" idx="3"/>
          </p:nvPr>
        </p:nvSpPr>
        <p:spPr>
          <a:xfrm>
            <a:off x="628650" y="356578"/>
            <a:ext cx="7917000" cy="132570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75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r" rtl="0">
              <a:spcBef>
                <a:spcPts val="0"/>
              </a:spcBef>
              <a:spcAft>
                <a:spcPts val="0"/>
              </a:spcAft>
              <a:buNone/>
            </a:pPr>
            <a:fld id="{00000000-1234-1234-1234-123412341234}" type="slidenum">
              <a:rPr lang="de"/>
              <a:t>‹#›</a:t>
            </a:fld>
            <a:endParaRPr/>
          </a:p>
        </p:txBody>
      </p:sp>
    </p:spTree>
    <p:extLst>
      <p:ext uri="{BB962C8B-B14F-4D97-AF65-F5344CB8AC3E}">
        <p14:creationId xmlns:p14="http://schemas.microsoft.com/office/powerpoint/2010/main" val="382507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tel og innhold">
  <p:cSld name="1_Tittel og innhold">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628650" y="1825625"/>
            <a:ext cx="7886700" cy="141936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 name="Google Shape;15;p3"/>
          <p:cNvSpPr>
            <a:spLocks noGrp="1"/>
          </p:cNvSpPr>
          <p:nvPr>
            <p:ph type="pic" idx="2"/>
          </p:nvPr>
        </p:nvSpPr>
        <p:spPr>
          <a:xfrm>
            <a:off x="111125" y="6135688"/>
            <a:ext cx="1606550" cy="5635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2475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628650" y="1825625"/>
            <a:ext cx="7886700" cy="420620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 name="Google Shape;15;p3"/>
          <p:cNvSpPr>
            <a:spLocks noGrp="1"/>
          </p:cNvSpPr>
          <p:nvPr>
            <p:ph type="pic" idx="2"/>
          </p:nvPr>
        </p:nvSpPr>
        <p:spPr>
          <a:xfrm>
            <a:off x="111125" y="6135688"/>
            <a:ext cx="1606550" cy="5635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0091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D0CF3CB-BA55-4554-9DDA-F6D4B0B95A65}" type="datetime1">
              <a:rPr lang="nb-NO" smtClean="0"/>
              <a:t>30.11.2020</a:t>
            </a:fld>
            <a:endParaRPr lang="nb-NO"/>
          </a:p>
        </p:txBody>
      </p:sp>
      <p:sp>
        <p:nvSpPr>
          <p:cNvPr id="5" name="Plassholder for bunntekst 4"/>
          <p:cNvSpPr>
            <a:spLocks noGrp="1"/>
          </p:cNvSpPr>
          <p:nvPr>
            <p:ph type="ftr" sz="quarter" idx="11"/>
          </p:nvPr>
        </p:nvSpPr>
        <p:spPr/>
        <p:txBody>
          <a:bodyPr/>
          <a:lstStyle/>
          <a:p>
            <a:r>
              <a:rPr lang="en-CA"/>
              <a:t>An Introduction to the DDI (EDDI 2020)</a:t>
            </a:r>
            <a:endParaRPr lang="nb-NO"/>
          </a:p>
        </p:txBody>
      </p:sp>
      <p:sp>
        <p:nvSpPr>
          <p:cNvPr id="6" name="Plassholder for lysbildenummer 5"/>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208056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A5F887A0-2FBD-4513-994D-234FB8CB3E5E}" type="datetime1">
              <a:rPr lang="nb-NO" smtClean="0"/>
              <a:t>30.11.2020</a:t>
            </a:fld>
            <a:endParaRPr lang="nb-NO"/>
          </a:p>
        </p:txBody>
      </p:sp>
      <p:sp>
        <p:nvSpPr>
          <p:cNvPr id="5" name="Plassholder for bunntekst 4"/>
          <p:cNvSpPr>
            <a:spLocks noGrp="1"/>
          </p:cNvSpPr>
          <p:nvPr>
            <p:ph type="ftr" sz="quarter" idx="11"/>
          </p:nvPr>
        </p:nvSpPr>
        <p:spPr/>
        <p:txBody>
          <a:bodyPr/>
          <a:lstStyle/>
          <a:p>
            <a:r>
              <a:rPr lang="en-CA"/>
              <a:t>An Introduction to the DDI (EDDI 2020)</a:t>
            </a:r>
            <a:endParaRPr lang="nb-NO"/>
          </a:p>
        </p:txBody>
      </p:sp>
      <p:sp>
        <p:nvSpPr>
          <p:cNvPr id="6" name="Plassholder for lysbildenummer 5"/>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209724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0989032C-1EFB-4A18-BCCC-A5A9EDC9E5F4}" type="datetime1">
              <a:rPr lang="nb-NO" smtClean="0"/>
              <a:t>30.11.2020</a:t>
            </a:fld>
            <a:endParaRPr lang="nb-NO"/>
          </a:p>
        </p:txBody>
      </p:sp>
      <p:sp>
        <p:nvSpPr>
          <p:cNvPr id="6" name="Plassholder for bunntekst 5"/>
          <p:cNvSpPr>
            <a:spLocks noGrp="1"/>
          </p:cNvSpPr>
          <p:nvPr>
            <p:ph type="ftr" sz="quarter" idx="11"/>
          </p:nvPr>
        </p:nvSpPr>
        <p:spPr/>
        <p:txBody>
          <a:bodyPr/>
          <a:lstStyle/>
          <a:p>
            <a:r>
              <a:rPr lang="en-CA"/>
              <a:t>An Introduction to the DDI (EDDI 2020)</a:t>
            </a:r>
            <a:endParaRPr lang="nb-NO"/>
          </a:p>
        </p:txBody>
      </p:sp>
      <p:sp>
        <p:nvSpPr>
          <p:cNvPr id="7" name="Plassholder for lysbildenummer 6"/>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207387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3FD15A85-DAA5-438E-961F-EDC463D1BB9F}" type="datetime1">
              <a:rPr lang="nb-NO" smtClean="0"/>
              <a:t>30.11.2020</a:t>
            </a:fld>
            <a:endParaRPr lang="nb-NO"/>
          </a:p>
        </p:txBody>
      </p:sp>
      <p:sp>
        <p:nvSpPr>
          <p:cNvPr id="8" name="Plassholder for bunntekst 7"/>
          <p:cNvSpPr>
            <a:spLocks noGrp="1"/>
          </p:cNvSpPr>
          <p:nvPr>
            <p:ph type="ftr" sz="quarter" idx="11"/>
          </p:nvPr>
        </p:nvSpPr>
        <p:spPr/>
        <p:txBody>
          <a:bodyPr/>
          <a:lstStyle/>
          <a:p>
            <a:r>
              <a:rPr lang="en-CA"/>
              <a:t>An Introduction to the DDI (EDDI 2020)</a:t>
            </a:r>
            <a:endParaRPr lang="nb-NO"/>
          </a:p>
        </p:txBody>
      </p:sp>
      <p:sp>
        <p:nvSpPr>
          <p:cNvPr id="9" name="Plassholder for lysbildenummer 8"/>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418968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EBF8C31-AC73-461C-AACA-C6488CFE7A1B}" type="datetime1">
              <a:rPr lang="nb-NO" smtClean="0"/>
              <a:t>30.11.2020</a:t>
            </a:fld>
            <a:endParaRPr lang="nb-NO"/>
          </a:p>
        </p:txBody>
      </p:sp>
      <p:sp>
        <p:nvSpPr>
          <p:cNvPr id="4" name="Plassholder for bunntekst 3"/>
          <p:cNvSpPr>
            <a:spLocks noGrp="1"/>
          </p:cNvSpPr>
          <p:nvPr>
            <p:ph type="ftr" sz="quarter" idx="11"/>
          </p:nvPr>
        </p:nvSpPr>
        <p:spPr/>
        <p:txBody>
          <a:bodyPr/>
          <a:lstStyle/>
          <a:p>
            <a:r>
              <a:rPr lang="en-CA"/>
              <a:t>An Introduction to the DDI (EDDI 2020)</a:t>
            </a:r>
            <a:endParaRPr lang="nb-NO"/>
          </a:p>
        </p:txBody>
      </p:sp>
      <p:sp>
        <p:nvSpPr>
          <p:cNvPr id="5" name="Plassholder for lysbildenummer 4"/>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182050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014F149-60F6-44AB-BE40-899755F68F7C}" type="datetime1">
              <a:rPr lang="nb-NO" smtClean="0"/>
              <a:t>30.11.2020</a:t>
            </a:fld>
            <a:endParaRPr lang="nb-NO"/>
          </a:p>
        </p:txBody>
      </p:sp>
      <p:sp>
        <p:nvSpPr>
          <p:cNvPr id="3" name="Plassholder for bunntekst 2"/>
          <p:cNvSpPr>
            <a:spLocks noGrp="1"/>
          </p:cNvSpPr>
          <p:nvPr>
            <p:ph type="ftr" sz="quarter" idx="11"/>
          </p:nvPr>
        </p:nvSpPr>
        <p:spPr/>
        <p:txBody>
          <a:bodyPr/>
          <a:lstStyle/>
          <a:p>
            <a:r>
              <a:rPr lang="en-CA"/>
              <a:t>An Introduction to the DDI (EDDI 2020)</a:t>
            </a:r>
            <a:endParaRPr lang="nb-NO"/>
          </a:p>
        </p:txBody>
      </p:sp>
      <p:sp>
        <p:nvSpPr>
          <p:cNvPr id="4" name="Plassholder for lysbildenummer 3"/>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123606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CAB4744-3CB8-46EE-BEE0-EF04826A3D55}" type="datetime1">
              <a:rPr lang="nb-NO" smtClean="0"/>
              <a:t>30.11.2020</a:t>
            </a:fld>
            <a:endParaRPr lang="nb-NO"/>
          </a:p>
        </p:txBody>
      </p:sp>
      <p:sp>
        <p:nvSpPr>
          <p:cNvPr id="6" name="Plassholder for bunntekst 5"/>
          <p:cNvSpPr>
            <a:spLocks noGrp="1"/>
          </p:cNvSpPr>
          <p:nvPr>
            <p:ph type="ftr" sz="quarter" idx="11"/>
          </p:nvPr>
        </p:nvSpPr>
        <p:spPr/>
        <p:txBody>
          <a:bodyPr/>
          <a:lstStyle/>
          <a:p>
            <a:r>
              <a:rPr lang="en-CA"/>
              <a:t>An Introduction to the DDI (EDDI 2020)</a:t>
            </a:r>
            <a:endParaRPr lang="nb-NO"/>
          </a:p>
        </p:txBody>
      </p:sp>
      <p:sp>
        <p:nvSpPr>
          <p:cNvPr id="7" name="Plassholder for lysbildenummer 6"/>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139886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8DECA2D-3F25-49E8-A93E-22B7D937C266}" type="datetime1">
              <a:rPr lang="nb-NO" smtClean="0"/>
              <a:t>30.11.2020</a:t>
            </a:fld>
            <a:endParaRPr lang="nb-NO"/>
          </a:p>
        </p:txBody>
      </p:sp>
      <p:sp>
        <p:nvSpPr>
          <p:cNvPr id="6" name="Plassholder for bunntekst 5"/>
          <p:cNvSpPr>
            <a:spLocks noGrp="1"/>
          </p:cNvSpPr>
          <p:nvPr>
            <p:ph type="ftr" sz="quarter" idx="11"/>
          </p:nvPr>
        </p:nvSpPr>
        <p:spPr/>
        <p:txBody>
          <a:bodyPr/>
          <a:lstStyle/>
          <a:p>
            <a:r>
              <a:rPr lang="en-CA"/>
              <a:t>An Introduction to the DDI (EDDI 2020)</a:t>
            </a:r>
            <a:endParaRPr lang="nb-NO"/>
          </a:p>
        </p:txBody>
      </p:sp>
      <p:sp>
        <p:nvSpPr>
          <p:cNvPr id="7" name="Plassholder for lysbildenummer 6"/>
          <p:cNvSpPr>
            <a:spLocks noGrp="1"/>
          </p:cNvSpPr>
          <p:nvPr>
            <p:ph type="sldNum" sz="quarter" idx="12"/>
          </p:nvPr>
        </p:nvSpPr>
        <p:spPr/>
        <p:txBody>
          <a:bodyPr/>
          <a:lstStyle/>
          <a:p>
            <a:fld id="{49039DE4-B067-4327-953B-E909CE3B0AAC}" type="slidenum">
              <a:rPr lang="nb-NO" smtClean="0"/>
              <a:t>‹#›</a:t>
            </a:fld>
            <a:endParaRPr lang="nb-NO"/>
          </a:p>
        </p:txBody>
      </p:sp>
    </p:spTree>
    <p:extLst>
      <p:ext uri="{BB962C8B-B14F-4D97-AF65-F5344CB8AC3E}">
        <p14:creationId xmlns:p14="http://schemas.microsoft.com/office/powerpoint/2010/main" val="248752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58AB4-90A1-4C33-AE4C-A7739756695E}" type="datetime1">
              <a:rPr lang="nb-NO" smtClean="0"/>
              <a:t>30.11.2020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An Introduction to the DDI (EDDI 2020)</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39DE4-B067-4327-953B-E909CE3B0AAC}" type="slidenum">
              <a:rPr lang="nb-NO" smtClean="0"/>
              <a:t>‹#›</a:t>
            </a:fld>
            <a:endParaRPr lang="nb-NO"/>
          </a:p>
        </p:txBody>
      </p:sp>
    </p:spTree>
    <p:extLst>
      <p:ext uri="{BB962C8B-B14F-4D97-AF65-F5344CB8AC3E}">
        <p14:creationId xmlns:p14="http://schemas.microsoft.com/office/powerpoint/2010/main" val="183524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7" r:id="rId14"/>
    <p:sldLayoutId id="2147483668" r:id="rId15"/>
    <p:sldLayoutId id="2147483669"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4.0/deed.e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ddialliance.org/about/about-the-alli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ddialliance.org/training/why-use-dd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dialliance.org/training/getting-starte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ddialliance.org/resources/to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ddialliance.org/community/joi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dialliance.org/training/why-use-dd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6.jp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8.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9.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bit.ly/35lPlIK"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ibrary.carleton.ca/sites/default/files/help/data-centre/BPDv3-1-2019-01-28.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search2.odesi.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creativecommons.org/licenses/by/4.0/deed.en" TargetMode="Externa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dialliance.org/Specification/DDI-Lifecycle/3.3/XMLSchema/FieldLevelDocument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bit.ly/2IvHGit"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registry.ddialliance.org/"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euroquestionbank-dev.cessda.eu/" TargetMode="External"/><Relationship Id="rId2" Type="http://schemas.openxmlformats.org/officeDocument/2006/relationships/hyperlink" Target="https://discovery.closer.ac.uk/"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euroquestionbank-dev.cessda.eu/#!results_lis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ddi-alliance.org/" TargetMode="External"/><Relationship Id="rId7"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bit.ly/2J7RDTQ" TargetMode="External"/><Relationship Id="rId5" Type="http://schemas.openxmlformats.org/officeDocument/2006/relationships/hyperlink" Target="https://bit.ly/2ZkdoTu" TargetMode="External"/><Relationship Id="rId4" Type="http://schemas.openxmlformats.org/officeDocument/2006/relationships/hyperlink" Target="https://bit.ly/3mhLmmH"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8" Type="http://schemas.openxmlformats.org/officeDocument/2006/relationships/hyperlink" Target="https://www.flickr.com/photos/popcorncx/4485538519/in/album-72157617802609935/" TargetMode="External"/><Relationship Id="rId13" Type="http://schemas.openxmlformats.org/officeDocument/2006/relationships/image" Target="../media/image31.png"/><Relationship Id="rId18" Type="http://schemas.openxmlformats.org/officeDocument/2006/relationships/image" Target="../media/image36.jpeg"/><Relationship Id="rId3" Type="http://schemas.openxmlformats.org/officeDocument/2006/relationships/hyperlink" Target="https://www.flickr.com/photos/wwworks/2472232245" TargetMode="External"/><Relationship Id="rId21" Type="http://schemas.openxmlformats.org/officeDocument/2006/relationships/image" Target="../media/image7.png"/><Relationship Id="rId7" Type="http://schemas.openxmlformats.org/officeDocument/2006/relationships/hyperlink" Target="https://www.flickr.com/photos/popcorncx/3514881626/" TargetMode="External"/><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notesSlide" Target="../notesSlides/notesSlide60.xml"/><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https://abstract.desktopnexus.com/wallpaper/2425074/" TargetMode="External"/><Relationship Id="rId11" Type="http://schemas.openxmlformats.org/officeDocument/2006/relationships/hyperlink" Target="https://pixabay.com/photos/lego-logo-windows-duplo-470158/" TargetMode="External"/><Relationship Id="rId5" Type="http://schemas.openxmlformats.org/officeDocument/2006/relationships/hyperlink" Target="https://www.flickr.com/photos/popcorncx/3516880947/" TargetMode="External"/><Relationship Id="rId15" Type="http://schemas.openxmlformats.org/officeDocument/2006/relationships/image" Target="../media/image33.png"/><Relationship Id="rId10" Type="http://schemas.openxmlformats.org/officeDocument/2006/relationships/hyperlink" Target="https://pixabay.com/photos/health-nurse-rescue-hospital-2640352/" TargetMode="External"/><Relationship Id="rId19" Type="http://schemas.openxmlformats.org/officeDocument/2006/relationships/image" Target="../media/image37.jpeg"/><Relationship Id="rId4" Type="http://schemas.openxmlformats.org/officeDocument/2006/relationships/hyperlink" Target="https://www.flickr.com/photos/17425845@N00/2156888497" TargetMode="External"/><Relationship Id="rId9" Type="http://schemas.openxmlformats.org/officeDocument/2006/relationships/hyperlink" Target="https://pixabay.com/photos/lego-site-replica-building-blocks-516559/" TargetMode="External"/><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diallian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3810000" cy="9144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755576" y="3305333"/>
            <a:ext cx="8136904" cy="2492990"/>
          </a:xfrm>
          <a:prstGeom prst="rect">
            <a:avLst/>
          </a:prstGeom>
          <a:noFill/>
        </p:spPr>
        <p:txBody>
          <a:bodyPr wrap="square" rtlCol="0">
            <a:spAutoFit/>
          </a:bodyPr>
          <a:lstStyle/>
          <a:p>
            <a:r>
              <a:rPr lang="en-US" sz="2800" b="1" dirty="0"/>
              <a:t>What can DDI do for you? An introduction to the DDI</a:t>
            </a:r>
            <a:endParaRPr lang="nb-NO" sz="2800" b="1" dirty="0"/>
          </a:p>
          <a:p>
            <a:endParaRPr lang="nb-NO" sz="2800" dirty="0"/>
          </a:p>
          <a:p>
            <a:pPr algn="ctr"/>
            <a:r>
              <a:rPr lang="nb-NO" sz="2000" dirty="0"/>
              <a:t>Monday November 30, 2020</a:t>
            </a:r>
          </a:p>
          <a:p>
            <a:pPr algn="ctr"/>
            <a:endParaRPr lang="nb-NO" sz="2000" dirty="0"/>
          </a:p>
          <a:p>
            <a:pPr algn="ctr"/>
            <a:r>
              <a:rPr lang="nb-NO" sz="2000" dirty="0"/>
              <a:t>Benjamin Beuster - NSD - Norwegian Centre for Research Data</a:t>
            </a:r>
          </a:p>
          <a:p>
            <a:pPr algn="ctr"/>
            <a:r>
              <a:rPr lang="nb-NO" sz="2000" dirty="0"/>
              <a:t>Jane Fry – Carleton University </a:t>
            </a:r>
          </a:p>
          <a:p>
            <a:pPr algn="ctr"/>
            <a:endParaRPr lang="nb-NO" sz="20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948431"/>
            <a:ext cx="1106628"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27784" y="6381328"/>
            <a:ext cx="7130320" cy="369332"/>
          </a:xfrm>
          <a:prstGeom prst="rect">
            <a:avLst/>
          </a:prstGeom>
        </p:spPr>
        <p:txBody>
          <a:bodyPr wrap="square">
            <a:spAutoFit/>
          </a:bodyPr>
          <a:lstStyle/>
          <a:p>
            <a:pPr>
              <a:spcAft>
                <a:spcPts val="0"/>
              </a:spcAft>
            </a:pPr>
            <a:r>
              <a:rPr lang="de-DE" dirty="0" err="1"/>
              <a:t>License</a:t>
            </a:r>
            <a:r>
              <a:rPr lang="de-DE" dirty="0"/>
              <a:t>: </a:t>
            </a:r>
            <a:r>
              <a:rPr lang="de-DE" u="sng" dirty="0">
                <a:hlinkClick r:id="rId5"/>
              </a:rPr>
              <a:t>Creative </a:t>
            </a:r>
            <a:r>
              <a:rPr lang="de-DE" u="sng" dirty="0" err="1">
                <a:hlinkClick r:id="rId5"/>
              </a:rPr>
              <a:t>Commons</a:t>
            </a:r>
            <a:r>
              <a:rPr lang="de-DE" u="sng" dirty="0">
                <a:hlinkClick r:id="rId5"/>
              </a:rPr>
              <a:t> Attribution 4.0 International (CC BY 4.0)</a:t>
            </a:r>
            <a:endParaRPr lang="nb-NO" sz="1400" dirty="0">
              <a:solidFill>
                <a:schemeClr val="accent5">
                  <a:lumMod val="50000"/>
                </a:schemeClr>
              </a:solidFill>
            </a:endParaRPr>
          </a:p>
        </p:txBody>
      </p:sp>
    </p:spTree>
    <p:extLst>
      <p:ext uri="{BB962C8B-B14F-4D97-AF65-F5344CB8AC3E}">
        <p14:creationId xmlns:p14="http://schemas.microsoft.com/office/powerpoint/2010/main" val="32017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1F61-AD91-4C4F-8D84-73CBCE17D74F}"/>
              </a:ext>
            </a:extLst>
          </p:cNvPr>
          <p:cNvSpPr>
            <a:spLocks noGrp="1"/>
          </p:cNvSpPr>
          <p:nvPr>
            <p:ph type="title"/>
          </p:nvPr>
        </p:nvSpPr>
        <p:spPr/>
        <p:txBody>
          <a:bodyPr/>
          <a:lstStyle/>
          <a:p>
            <a:r>
              <a:rPr lang="en-CA" altLang="en-US" b="1" dirty="0"/>
              <a:t>DDI Alliance …</a:t>
            </a:r>
            <a:endParaRPr lang="en-US" b="1" dirty="0"/>
          </a:p>
        </p:txBody>
      </p:sp>
      <p:sp>
        <p:nvSpPr>
          <p:cNvPr id="3" name="Content Placeholder 2">
            <a:extLst>
              <a:ext uri="{FF2B5EF4-FFF2-40B4-BE49-F238E27FC236}">
                <a16:creationId xmlns:a16="http://schemas.microsoft.com/office/drawing/2014/main" id="{F0AFCDAD-739D-470D-B947-9BC0AB7C9AD4}"/>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nb-NO" dirty="0"/>
              <a:t>A self-sustaining member organization </a:t>
            </a:r>
          </a:p>
          <a:p>
            <a:pPr lvl="1">
              <a:buFont typeface="Courier New" panose="02070309020205020404" pitchFamily="49" charset="0"/>
              <a:buChar char="o"/>
            </a:pPr>
            <a:r>
              <a:rPr lang="nb-NO" dirty="0"/>
              <a:t>Created in 2003</a:t>
            </a:r>
          </a:p>
          <a:p>
            <a:pPr marL="0" indent="0">
              <a:buClr>
                <a:schemeClr val="accent1">
                  <a:lumMod val="75000"/>
                </a:schemeClr>
              </a:buClr>
              <a:buNone/>
              <a:defRPr/>
            </a:pPr>
            <a:endParaRPr lang="en-CA" altLang="en-US" b="0" dirty="0"/>
          </a:p>
          <a:p>
            <a:pPr>
              <a:buClr>
                <a:schemeClr val="accent1">
                  <a:lumMod val="75000"/>
                </a:schemeClr>
              </a:buClr>
              <a:buFont typeface="Arial"/>
              <a:buChar char="•"/>
              <a:defRPr/>
            </a:pPr>
            <a:r>
              <a:rPr lang="en-CA" altLang="en-US" b="0" dirty="0"/>
              <a:t>Members have a voice in DDI development </a:t>
            </a:r>
          </a:p>
          <a:p>
            <a:pPr marL="0" indent="0" eaLnBrk="1" fontAlgn="auto" hangingPunct="1">
              <a:buClr>
                <a:schemeClr val="accent1">
                  <a:lumMod val="75000"/>
                </a:schemeClr>
              </a:buClr>
              <a:buNone/>
              <a:defRPr/>
            </a:pPr>
            <a:endParaRPr lang="en-CA" altLang="en-US" b="0" dirty="0"/>
          </a:p>
          <a:p>
            <a:pPr eaLnBrk="1" fontAlgn="auto" hangingPunct="1">
              <a:buClr>
                <a:schemeClr val="accent1">
                  <a:lumMod val="75000"/>
                </a:schemeClr>
              </a:buClr>
              <a:buFont typeface="Arial"/>
              <a:buChar char="•"/>
              <a:defRPr/>
            </a:pPr>
            <a:r>
              <a:rPr lang="en-CA" altLang="en-US" b="0" dirty="0"/>
              <a:t>Executive Director</a:t>
            </a:r>
          </a:p>
          <a:p>
            <a:pPr lvl="1">
              <a:buClr>
                <a:schemeClr val="accent1">
                  <a:lumMod val="75000"/>
                </a:schemeClr>
              </a:buClr>
              <a:buFont typeface="Arial"/>
              <a:buChar char="•"/>
              <a:defRPr/>
            </a:pPr>
            <a:r>
              <a:rPr lang="en-CA" altLang="en-US" dirty="0"/>
              <a:t>J</a:t>
            </a:r>
            <a:r>
              <a:rPr lang="en-CA" altLang="en-US" b="0" dirty="0"/>
              <a:t>ared Lyle</a:t>
            </a:r>
          </a:p>
          <a:p>
            <a:pPr marL="0" indent="0" eaLnBrk="1" fontAlgn="auto" hangingPunct="1">
              <a:buClr>
                <a:schemeClr val="accent1">
                  <a:lumMod val="75000"/>
                </a:schemeClr>
              </a:buClr>
              <a:buNone/>
              <a:defRPr/>
            </a:pPr>
            <a:endParaRPr lang="en-CA" altLang="en-US" b="0" dirty="0"/>
          </a:p>
          <a:p>
            <a:pPr eaLnBrk="1" fontAlgn="auto" hangingPunct="1">
              <a:buClr>
                <a:schemeClr val="accent1">
                  <a:lumMod val="75000"/>
                </a:schemeClr>
              </a:buClr>
              <a:buFont typeface="Arial"/>
              <a:buChar char="•"/>
              <a:defRPr/>
            </a:pPr>
            <a:r>
              <a:rPr lang="en-CA" altLang="en-US" b="0" dirty="0"/>
              <a:t>All information is on-line</a:t>
            </a:r>
          </a:p>
          <a:p>
            <a:pPr lvl="1" eaLnBrk="1" fontAlgn="auto" hangingPunct="1">
              <a:buClr>
                <a:schemeClr val="accent1">
                  <a:lumMod val="75000"/>
                </a:schemeClr>
              </a:buClr>
              <a:buFont typeface="Arial"/>
              <a:buChar char="•"/>
              <a:defRPr/>
            </a:pPr>
            <a:r>
              <a:rPr lang="en-CA" altLang="en-US" sz="2400" dirty="0"/>
              <a:t>Membership, Charter, by-laws, forms, …</a:t>
            </a:r>
          </a:p>
          <a:p>
            <a:pPr lvl="1" eaLnBrk="1" fontAlgn="auto" hangingPunct="1">
              <a:buClr>
                <a:schemeClr val="accent1">
                  <a:lumMod val="75000"/>
                </a:schemeClr>
              </a:buClr>
              <a:buFont typeface="Arial"/>
              <a:buChar char="•"/>
              <a:defRPr/>
            </a:pPr>
            <a:r>
              <a:rPr lang="en-CA" altLang="en-US" sz="2400" dirty="0"/>
              <a:t>Publications, conferences, working groups, …</a:t>
            </a:r>
          </a:p>
          <a:p>
            <a:pPr marL="0" indent="0" eaLnBrk="1" fontAlgn="auto" hangingPunct="1">
              <a:buClr>
                <a:schemeClr val="accent1">
                  <a:lumMod val="75000"/>
                </a:schemeClr>
              </a:buClr>
              <a:buNone/>
              <a:defRPr/>
            </a:pPr>
            <a:endParaRPr lang="en-CA" altLang="en-US" dirty="0"/>
          </a:p>
          <a:p>
            <a:pPr eaLnBrk="1" fontAlgn="auto" hangingPunct="1">
              <a:buClr>
                <a:schemeClr val="accent1">
                  <a:lumMod val="75000"/>
                </a:schemeClr>
              </a:buClr>
              <a:buFont typeface="Arial"/>
              <a:buChar char="•"/>
              <a:defRPr/>
            </a:pPr>
            <a:r>
              <a:rPr lang="en-CA" altLang="en-US" dirty="0">
                <a:hlinkClick r:id="rId3"/>
              </a:rPr>
              <a:t>http://www.ddialliance.org/about/about-the-alliance</a:t>
            </a:r>
            <a:r>
              <a:rPr lang="en-CA" altLang="en-US" dirty="0"/>
              <a:t> </a:t>
            </a:r>
            <a:endParaRPr lang="en-US" dirty="0"/>
          </a:p>
        </p:txBody>
      </p:sp>
      <p:sp>
        <p:nvSpPr>
          <p:cNvPr id="4" name="Footer Placeholder 3">
            <a:extLst>
              <a:ext uri="{FF2B5EF4-FFF2-40B4-BE49-F238E27FC236}">
                <a16:creationId xmlns:a16="http://schemas.microsoft.com/office/drawing/2014/main" id="{A4AB60E0-DB87-4F75-9E44-65C6D8AB867D}"/>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E4F3FD2B-A136-43C2-90BE-33AC092B85AF}"/>
              </a:ext>
            </a:extLst>
          </p:cNvPr>
          <p:cNvSpPr>
            <a:spLocks noGrp="1"/>
          </p:cNvSpPr>
          <p:nvPr>
            <p:ph type="sldNum" sz="quarter" idx="12"/>
          </p:nvPr>
        </p:nvSpPr>
        <p:spPr/>
        <p:txBody>
          <a:bodyPr/>
          <a:lstStyle/>
          <a:p>
            <a:fld id="{49039DE4-B067-4327-953B-E909CE3B0AAC}" type="slidenum">
              <a:rPr lang="nb-NO" smtClean="0"/>
              <a:t>10</a:t>
            </a:fld>
            <a:endParaRPr lang="nb-NO"/>
          </a:p>
        </p:txBody>
      </p:sp>
      <p:pic>
        <p:nvPicPr>
          <p:cNvPr id="6" name="Picture 2" descr="https://ddialliance.org/sites/default/files/ddi-logo.jpg">
            <a:extLst>
              <a:ext uri="{FF2B5EF4-FFF2-40B4-BE49-F238E27FC236}">
                <a16:creationId xmlns:a16="http://schemas.microsoft.com/office/drawing/2014/main" id="{AB81D241-CDE4-4D08-82D1-6C32E76397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54" y="5902187"/>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F61E-234F-49D9-8E17-5BE1C03C3308}"/>
              </a:ext>
            </a:extLst>
          </p:cNvPr>
          <p:cNvSpPr>
            <a:spLocks noGrp="1"/>
          </p:cNvSpPr>
          <p:nvPr>
            <p:ph type="title"/>
          </p:nvPr>
        </p:nvSpPr>
        <p:spPr/>
        <p:txBody>
          <a:bodyPr>
            <a:normAutofit/>
          </a:bodyPr>
          <a:lstStyle/>
          <a:p>
            <a:r>
              <a:rPr lang="nb-NO" sz="4400" b="1" dirty="0"/>
              <a:t>DDI Alliance</a:t>
            </a:r>
            <a:endParaRPr lang="en-US" dirty="0"/>
          </a:p>
        </p:txBody>
      </p:sp>
      <p:sp>
        <p:nvSpPr>
          <p:cNvPr id="3" name="Content Placeholder 2">
            <a:extLst>
              <a:ext uri="{FF2B5EF4-FFF2-40B4-BE49-F238E27FC236}">
                <a16:creationId xmlns:a16="http://schemas.microsoft.com/office/drawing/2014/main" id="{1A7DF09F-1B9F-4D53-8B55-401E2C874078}"/>
              </a:ext>
            </a:extLst>
          </p:cNvPr>
          <p:cNvSpPr>
            <a:spLocks noGrp="1"/>
          </p:cNvSpPr>
          <p:nvPr>
            <p:ph idx="1"/>
          </p:nvPr>
        </p:nvSpPr>
        <p:spPr>
          <a:xfrm>
            <a:off x="457200" y="1268760"/>
            <a:ext cx="8229600" cy="4525963"/>
          </a:xfrm>
        </p:spPr>
        <p:txBody>
          <a:bodyPr>
            <a:normAutofit fontScale="92500" lnSpcReduction="10000"/>
          </a:bodyPr>
          <a:lstStyle/>
          <a:p>
            <a:pPr marL="457200" indent="-457200">
              <a:buFont typeface="Arial" panose="020B0604020202020204" pitchFamily="34" charset="0"/>
              <a:buChar char="•"/>
            </a:pPr>
            <a:r>
              <a:rPr lang="nb-NO" dirty="0"/>
              <a:t>Organization consists of</a:t>
            </a:r>
          </a:p>
          <a:p>
            <a:pPr marL="971550" lvl="1" indent="-457200">
              <a:buFont typeface="Courier New" panose="02070309020205020404" pitchFamily="49" charset="0"/>
              <a:buChar char="o"/>
            </a:pPr>
            <a:r>
              <a:rPr lang="en-US" b="1" dirty="0"/>
              <a:t>Executive Board - </a:t>
            </a:r>
            <a:r>
              <a:rPr lang="en-US" dirty="0"/>
              <a:t>The policymaking and oversight body of the Alliance.</a:t>
            </a:r>
          </a:p>
          <a:p>
            <a:pPr marL="971550" lvl="1" indent="-457200">
              <a:buFont typeface="Courier New" panose="02070309020205020404" pitchFamily="49" charset="0"/>
              <a:buChar char="o"/>
            </a:pPr>
            <a:r>
              <a:rPr lang="en-US" b="1" dirty="0"/>
              <a:t>Scientific Board - </a:t>
            </a:r>
            <a:r>
              <a:rPr lang="en-US" dirty="0"/>
              <a:t>Responsible for the work to develop the standard.</a:t>
            </a:r>
          </a:p>
          <a:p>
            <a:pPr marL="971550" lvl="1" indent="-457200">
              <a:buFont typeface="Courier New" panose="02070309020205020404" pitchFamily="49" charset="0"/>
              <a:buChar char="o"/>
            </a:pPr>
            <a:r>
              <a:rPr lang="en-US" b="1" dirty="0"/>
              <a:t>Technical Committee - </a:t>
            </a:r>
            <a:r>
              <a:rPr lang="en-US" dirty="0"/>
              <a:t>To maintain the various DDI products, in collaboration with the different working groups of the DDI Alliance.</a:t>
            </a:r>
          </a:p>
          <a:p>
            <a:pPr marL="971550" lvl="1" indent="-457200">
              <a:buFont typeface="Courier New" panose="02070309020205020404" pitchFamily="49" charset="0"/>
              <a:buChar char="o"/>
            </a:pPr>
            <a:r>
              <a:rPr lang="en-US" b="1" dirty="0"/>
              <a:t>Working Groups - </a:t>
            </a:r>
            <a:r>
              <a:rPr lang="en-US" dirty="0"/>
              <a:t>Convened to work on different activities and topics within the work areas of the DDI Alliance.	</a:t>
            </a:r>
          </a:p>
          <a:p>
            <a:endParaRPr lang="en-US" dirty="0"/>
          </a:p>
        </p:txBody>
      </p:sp>
      <p:sp>
        <p:nvSpPr>
          <p:cNvPr id="4" name="Footer Placeholder 3">
            <a:extLst>
              <a:ext uri="{FF2B5EF4-FFF2-40B4-BE49-F238E27FC236}">
                <a16:creationId xmlns:a16="http://schemas.microsoft.com/office/drawing/2014/main" id="{6F6D7765-35E0-4D1E-91D1-CCB720451BDB}"/>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531194D2-35AC-4D00-AAA5-FCF76135BC8C}"/>
              </a:ext>
            </a:extLst>
          </p:cNvPr>
          <p:cNvSpPr>
            <a:spLocks noGrp="1"/>
          </p:cNvSpPr>
          <p:nvPr>
            <p:ph type="sldNum" sz="quarter" idx="12"/>
          </p:nvPr>
        </p:nvSpPr>
        <p:spPr/>
        <p:txBody>
          <a:bodyPr/>
          <a:lstStyle/>
          <a:p>
            <a:fld id="{49039DE4-B067-4327-953B-E909CE3B0AAC}" type="slidenum">
              <a:rPr lang="nb-NO" smtClean="0"/>
              <a:t>11</a:t>
            </a:fld>
            <a:endParaRPr lang="nb-NO"/>
          </a:p>
        </p:txBody>
      </p:sp>
      <p:pic>
        <p:nvPicPr>
          <p:cNvPr id="6" name="Picture 2" descr="https://ddialliance.org/sites/default/files/ddi-logo.jpg">
            <a:extLst>
              <a:ext uri="{FF2B5EF4-FFF2-40B4-BE49-F238E27FC236}">
                <a16:creationId xmlns:a16="http://schemas.microsoft.com/office/drawing/2014/main" id="{466CCD73-4E85-49CF-AF59-77C475CEE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5902187"/>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6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074" name="Picture 2" descr="http://www.ddialliance.org/system/files/DDIMilestones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363" y="513386"/>
            <a:ext cx="5885809" cy="5805382"/>
          </a:xfrm>
          <a:prstGeom prst="rect">
            <a:avLst/>
          </a:prstGeom>
          <a:noFill/>
          <a:extLst>
            <a:ext uri="{909E8E84-426E-40DD-AFC4-6F175D3DCCD1}">
              <a14:hiddenFill xmlns:a14="http://schemas.microsoft.com/office/drawing/2010/main">
                <a:solidFill>
                  <a:srgbClr val="FFFFFF"/>
                </a:solidFill>
              </a14:hiddenFill>
            </a:ext>
          </a:extLst>
        </p:spPr>
      </p:pic>
      <p:sp>
        <p:nvSpPr>
          <p:cNvPr id="335" name="Google Shape;335;p39"/>
          <p:cNvSpPr txBox="1">
            <a:spLocks noGrp="1"/>
          </p:cNvSpPr>
          <p:nvPr>
            <p:ph type="body" idx="1"/>
          </p:nvPr>
        </p:nvSpPr>
        <p:spPr>
          <a:xfrm>
            <a:off x="580050" y="1857338"/>
            <a:ext cx="7886700" cy="4206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de"/>
              <a:t> </a:t>
            </a:r>
            <a:endParaRPr/>
          </a:p>
        </p:txBody>
      </p:sp>
      <p:sp>
        <p:nvSpPr>
          <p:cNvPr id="336" name="Google Shape;336;p39"/>
          <p:cNvSpPr>
            <a:spLocks noGrp="1"/>
          </p:cNvSpPr>
          <p:nvPr>
            <p:ph type="pic" idx="4294967295"/>
          </p:nvPr>
        </p:nvSpPr>
        <p:spPr>
          <a:xfrm>
            <a:off x="175100" y="6111713"/>
            <a:ext cx="1606500" cy="563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de"/>
              <a:t> </a:t>
            </a:r>
            <a:endParaRPr/>
          </a:p>
        </p:txBody>
      </p:sp>
      <p:sp>
        <p:nvSpPr>
          <p:cNvPr id="337" name="Google Shape;337;p39"/>
          <p:cNvSpPr txBox="1">
            <a:spLocks noGrp="1"/>
          </p:cNvSpPr>
          <p:nvPr>
            <p:ph type="body" idx="3"/>
          </p:nvPr>
        </p:nvSpPr>
        <p:spPr>
          <a:xfrm>
            <a:off x="628650" y="356578"/>
            <a:ext cx="7917000" cy="13257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de"/>
              <a:t> </a:t>
            </a:r>
            <a:endParaRPr/>
          </a:p>
        </p:txBody>
      </p:sp>
      <p:sp>
        <p:nvSpPr>
          <p:cNvPr id="339" name="Google Shape;339;p39"/>
          <p:cNvSpPr txBox="1">
            <a:spLocks noGrp="1"/>
          </p:cNvSpPr>
          <p:nvPr>
            <p:ph type="sldNum" idx="12"/>
          </p:nvPr>
        </p:nvSpPr>
        <p:spPr>
          <a:xfrm>
            <a:off x="8556784" y="6333134"/>
            <a:ext cx="548700" cy="52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de"/>
              <a:t>12</a:t>
            </a:fld>
            <a:endParaRPr/>
          </a:p>
        </p:txBody>
      </p:sp>
      <p:sp>
        <p:nvSpPr>
          <p:cNvPr id="340" name="Google Shape;340;p39"/>
          <p:cNvSpPr txBox="1"/>
          <p:nvPr/>
        </p:nvSpPr>
        <p:spPr>
          <a:xfrm>
            <a:off x="3083400" y="6427625"/>
            <a:ext cx="28800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dirty="0">
                <a:solidFill>
                  <a:srgbClr val="808080"/>
                </a:solidFill>
              </a:rPr>
              <a:t>http://www.ddialliance.org/what/history.html</a:t>
            </a:r>
            <a:endParaRPr sz="1000" dirty="0">
              <a:solidFill>
                <a:srgbClr val="80808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B110-C13B-4284-89A4-537027CC8CE2}"/>
              </a:ext>
            </a:extLst>
          </p:cNvPr>
          <p:cNvSpPr>
            <a:spLocks noGrp="1"/>
          </p:cNvSpPr>
          <p:nvPr>
            <p:ph type="title"/>
          </p:nvPr>
        </p:nvSpPr>
        <p:spPr/>
        <p:txBody>
          <a:bodyPr/>
          <a:lstStyle/>
          <a:p>
            <a:r>
              <a:rPr lang="en-CA" altLang="en-US" b="1" dirty="0"/>
              <a:t>Why Use DDI?</a:t>
            </a:r>
            <a:endParaRPr lang="en-US" dirty="0"/>
          </a:p>
        </p:txBody>
      </p:sp>
      <p:sp>
        <p:nvSpPr>
          <p:cNvPr id="3" name="Content Placeholder 2">
            <a:extLst>
              <a:ext uri="{FF2B5EF4-FFF2-40B4-BE49-F238E27FC236}">
                <a16:creationId xmlns:a16="http://schemas.microsoft.com/office/drawing/2014/main" id="{FA2C51D8-81FC-47B3-BC0F-21B72EE9DB5E}"/>
              </a:ext>
            </a:extLst>
          </p:cNvPr>
          <p:cNvSpPr>
            <a:spLocks noGrp="1"/>
          </p:cNvSpPr>
          <p:nvPr>
            <p:ph idx="1"/>
          </p:nvPr>
        </p:nvSpPr>
        <p:spPr/>
        <p:txBody>
          <a:bodyPr>
            <a:normAutofit fontScale="92500" lnSpcReduction="10000"/>
          </a:bodyPr>
          <a:lstStyle/>
          <a:p>
            <a:pPr marL="0" indent="0">
              <a:buNone/>
              <a:defRPr/>
            </a:pPr>
            <a:r>
              <a:rPr lang="en-CA" altLang="en-US" sz="3200" b="0" i="1" dirty="0"/>
              <a:t>“DDI encourages </a:t>
            </a:r>
            <a:r>
              <a:rPr lang="en-CA" altLang="en-US" sz="3200" b="1" i="1" dirty="0"/>
              <a:t>comprehensive description </a:t>
            </a:r>
            <a:r>
              <a:rPr lang="en-CA" altLang="en-US" sz="3200" b="0" i="1" dirty="0"/>
              <a:t>of data for discovery and analysis and supports </a:t>
            </a:r>
            <a:r>
              <a:rPr lang="en-CA" altLang="en-US" sz="3200" b="1" i="1" dirty="0"/>
              <a:t>effective data sharing</a:t>
            </a:r>
            <a:r>
              <a:rPr lang="en-CA" altLang="en-US" sz="3200" b="0" i="1" dirty="0"/>
              <a:t>. Because DDI is a </a:t>
            </a:r>
            <a:r>
              <a:rPr lang="en-CA" altLang="en-US" sz="3200" b="1" i="1" dirty="0"/>
              <a:t>structured</a:t>
            </a:r>
            <a:r>
              <a:rPr lang="en-CA" altLang="en-US" sz="3200" b="0" i="1" dirty="0"/>
              <a:t> standard, it facilitates </a:t>
            </a:r>
            <a:r>
              <a:rPr lang="en-CA" altLang="en-US" sz="3200" b="1" i="1" dirty="0"/>
              <a:t>machine-actionability</a:t>
            </a:r>
            <a:r>
              <a:rPr lang="en-CA" altLang="en-US" sz="3200" i="1" dirty="0"/>
              <a:t> and </a:t>
            </a:r>
            <a:r>
              <a:rPr lang="en-CA" altLang="en-US" sz="3200" b="1" i="1" dirty="0"/>
              <a:t>interoperability</a:t>
            </a:r>
            <a:r>
              <a:rPr lang="en-CA" altLang="en-US" sz="3200" i="1" dirty="0"/>
              <a:t> </a:t>
            </a:r>
            <a:r>
              <a:rPr lang="en-CA" altLang="en-US" sz="3200" b="0" i="1" dirty="0"/>
              <a:t>and it can actually be used to </a:t>
            </a:r>
            <a:r>
              <a:rPr lang="en-CA" altLang="en-US" sz="3200" b="1" i="1" dirty="0"/>
              <a:t>drive systems.</a:t>
            </a:r>
            <a:r>
              <a:rPr lang="en-CA" altLang="en-US" sz="3200" b="0" i="1" dirty="0"/>
              <a:t> Another feature of DDI is its focus on </a:t>
            </a:r>
            <a:r>
              <a:rPr lang="en-CA" altLang="en-US" sz="3200" b="1" i="1" dirty="0"/>
              <a:t>metadata reuse</a:t>
            </a:r>
            <a:r>
              <a:rPr lang="en-CA" altLang="en-US" sz="3200" b="0" i="1" dirty="0"/>
              <a:t>; “enter once, use often” means you can reuse metadata over the course of the data life cycle to avoid costly duplication of effort.</a:t>
            </a:r>
            <a:endParaRPr lang="en-US" altLang="en-US" sz="1600" dirty="0"/>
          </a:p>
          <a:p>
            <a:pPr marL="0" indent="0">
              <a:buFont typeface="Wingdings" panose="05000000000000000000" pitchFamily="2" charset="2"/>
              <a:buNone/>
              <a:defRPr/>
            </a:pPr>
            <a:endParaRPr lang="en-US" altLang="en-US" sz="1600" b="0" dirty="0"/>
          </a:p>
          <a:p>
            <a:pPr marL="0" indent="0" algn="r">
              <a:buFont typeface="Wingdings" panose="05000000000000000000" pitchFamily="2" charset="2"/>
              <a:buNone/>
              <a:defRPr/>
            </a:pPr>
            <a:r>
              <a:rPr lang="en-US" altLang="en-US" sz="1600" b="0" dirty="0"/>
              <a:t>Source: </a:t>
            </a:r>
            <a:r>
              <a:rPr lang="en-US" altLang="en-US" sz="1600" b="0" dirty="0">
                <a:hlinkClick r:id="rId3"/>
              </a:rPr>
              <a:t>http://www.ddialliance.org/training/why-use-ddi</a:t>
            </a:r>
            <a:r>
              <a:rPr lang="en-US" altLang="en-US" sz="1600" b="0" dirty="0"/>
              <a:t> </a:t>
            </a:r>
          </a:p>
          <a:p>
            <a:endParaRPr lang="en-US" dirty="0"/>
          </a:p>
        </p:txBody>
      </p:sp>
      <p:sp>
        <p:nvSpPr>
          <p:cNvPr id="4" name="Footer Placeholder 3">
            <a:extLst>
              <a:ext uri="{FF2B5EF4-FFF2-40B4-BE49-F238E27FC236}">
                <a16:creationId xmlns:a16="http://schemas.microsoft.com/office/drawing/2014/main" id="{1958B272-F230-426A-B89C-BB626B38A201}"/>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43067A16-5032-4775-A4D7-CFE9A605BF36}"/>
              </a:ext>
            </a:extLst>
          </p:cNvPr>
          <p:cNvSpPr>
            <a:spLocks noGrp="1"/>
          </p:cNvSpPr>
          <p:nvPr>
            <p:ph type="sldNum" sz="quarter" idx="12"/>
          </p:nvPr>
        </p:nvSpPr>
        <p:spPr/>
        <p:txBody>
          <a:bodyPr/>
          <a:lstStyle/>
          <a:p>
            <a:fld id="{49039DE4-B067-4327-953B-E909CE3B0AAC}" type="slidenum">
              <a:rPr lang="nb-NO" smtClean="0"/>
              <a:t>13</a:t>
            </a:fld>
            <a:endParaRPr lang="nb-NO"/>
          </a:p>
        </p:txBody>
      </p:sp>
      <p:pic>
        <p:nvPicPr>
          <p:cNvPr id="6" name="Picture 2" descr="https://ddialliance.org/sites/default/files/ddi-logo.jpg">
            <a:extLst>
              <a:ext uri="{FF2B5EF4-FFF2-40B4-BE49-F238E27FC236}">
                <a16:creationId xmlns:a16="http://schemas.microsoft.com/office/drawing/2014/main" id="{01565E43-52DB-48F9-94E3-72CDF6AB66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54" y="5902187"/>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3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285D-B8CC-43ED-8928-5A8D3CDDD779}"/>
              </a:ext>
            </a:extLst>
          </p:cNvPr>
          <p:cNvSpPr>
            <a:spLocks noGrp="1"/>
          </p:cNvSpPr>
          <p:nvPr>
            <p:ph type="title"/>
          </p:nvPr>
        </p:nvSpPr>
        <p:spPr/>
        <p:txBody>
          <a:bodyPr/>
          <a:lstStyle/>
          <a:p>
            <a:r>
              <a:rPr lang="en-CA" altLang="en-US" b="1" dirty="0"/>
              <a:t>Benefits of DDI</a:t>
            </a:r>
            <a:endParaRPr lang="en-US" b="1" dirty="0"/>
          </a:p>
        </p:txBody>
      </p:sp>
      <p:sp>
        <p:nvSpPr>
          <p:cNvPr id="3" name="Content Placeholder 2">
            <a:extLst>
              <a:ext uri="{FF2B5EF4-FFF2-40B4-BE49-F238E27FC236}">
                <a16:creationId xmlns:a16="http://schemas.microsoft.com/office/drawing/2014/main" id="{436C24A8-2DFF-4417-A86E-FC53D0C944BC}"/>
              </a:ext>
            </a:extLst>
          </p:cNvPr>
          <p:cNvSpPr>
            <a:spLocks noGrp="1"/>
          </p:cNvSpPr>
          <p:nvPr>
            <p:ph idx="1"/>
          </p:nvPr>
        </p:nvSpPr>
        <p:spPr/>
        <p:txBody>
          <a:bodyPr>
            <a:normAutofit fontScale="92500" lnSpcReduction="20000"/>
          </a:bodyPr>
          <a:lstStyle/>
          <a:p>
            <a:pPr eaLnBrk="1" hangingPunct="1">
              <a:defRPr/>
            </a:pPr>
            <a:r>
              <a:rPr lang="en-CA" altLang="en-US" dirty="0"/>
              <a:t>Interoperability</a:t>
            </a:r>
          </a:p>
          <a:p>
            <a:pPr marL="0" indent="0" eaLnBrk="1" hangingPunct="1">
              <a:buFont typeface="Wingdings" panose="05000000000000000000" pitchFamily="2" charset="2"/>
              <a:buNone/>
              <a:defRPr/>
            </a:pPr>
            <a:endParaRPr lang="en-CA" altLang="en-US" dirty="0"/>
          </a:p>
          <a:p>
            <a:pPr eaLnBrk="1" hangingPunct="1">
              <a:defRPr/>
            </a:pPr>
            <a:r>
              <a:rPr lang="en-CA" altLang="en-US" dirty="0"/>
              <a:t>Rich content</a:t>
            </a:r>
          </a:p>
          <a:p>
            <a:pPr lvl="1" eaLnBrk="1" hangingPunct="1">
              <a:defRPr/>
            </a:pPr>
            <a:r>
              <a:rPr lang="en-CA" altLang="en-US" dirty="0"/>
              <a:t>Granular</a:t>
            </a:r>
          </a:p>
          <a:p>
            <a:pPr lvl="1" eaLnBrk="1" hangingPunct="1">
              <a:defRPr/>
            </a:pPr>
            <a:r>
              <a:rPr lang="en-CA" altLang="en-US" dirty="0"/>
              <a:t>Expansive</a:t>
            </a:r>
          </a:p>
          <a:p>
            <a:pPr marL="457200" lvl="1" indent="0" eaLnBrk="1" hangingPunct="1">
              <a:buFontTx/>
              <a:buNone/>
              <a:defRPr/>
            </a:pPr>
            <a:endParaRPr lang="en-CA" altLang="en-US" dirty="0"/>
          </a:p>
          <a:p>
            <a:pPr eaLnBrk="1" hangingPunct="1">
              <a:defRPr/>
            </a:pPr>
            <a:r>
              <a:rPr lang="en-CA" altLang="en-US" dirty="0"/>
              <a:t>Increased search capability</a:t>
            </a:r>
          </a:p>
          <a:p>
            <a:pPr lvl="1" eaLnBrk="1" hangingPunct="1">
              <a:defRPr/>
            </a:pPr>
            <a:r>
              <a:rPr lang="en-CA" altLang="en-US" dirty="0"/>
              <a:t>Precision in searching</a:t>
            </a:r>
          </a:p>
          <a:p>
            <a:pPr marL="457200" lvl="1" indent="0" eaLnBrk="1" hangingPunct="1">
              <a:buFontTx/>
              <a:buNone/>
              <a:defRPr/>
            </a:pPr>
            <a:endParaRPr lang="en-CA" altLang="en-US" dirty="0"/>
          </a:p>
          <a:p>
            <a:pPr eaLnBrk="1" hangingPunct="1">
              <a:defRPr/>
            </a:pPr>
            <a:r>
              <a:rPr lang="en-CA" altLang="en-US" dirty="0"/>
              <a:t>International community</a:t>
            </a:r>
            <a:endParaRPr lang="en-US" dirty="0"/>
          </a:p>
        </p:txBody>
      </p:sp>
      <p:sp>
        <p:nvSpPr>
          <p:cNvPr id="4" name="Footer Placeholder 3">
            <a:extLst>
              <a:ext uri="{FF2B5EF4-FFF2-40B4-BE49-F238E27FC236}">
                <a16:creationId xmlns:a16="http://schemas.microsoft.com/office/drawing/2014/main" id="{0AAB2B0C-A83F-4D03-A416-D384CC6DD54F}"/>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35797446-7315-4E9C-BBF6-7DEAE1026BCC}"/>
              </a:ext>
            </a:extLst>
          </p:cNvPr>
          <p:cNvSpPr>
            <a:spLocks noGrp="1"/>
          </p:cNvSpPr>
          <p:nvPr>
            <p:ph type="sldNum" sz="quarter" idx="12"/>
          </p:nvPr>
        </p:nvSpPr>
        <p:spPr/>
        <p:txBody>
          <a:bodyPr/>
          <a:lstStyle/>
          <a:p>
            <a:fld id="{49039DE4-B067-4327-953B-E909CE3B0AAC}" type="slidenum">
              <a:rPr lang="nb-NO" smtClean="0"/>
              <a:t>14</a:t>
            </a:fld>
            <a:endParaRPr lang="nb-NO"/>
          </a:p>
        </p:txBody>
      </p:sp>
      <p:pic>
        <p:nvPicPr>
          <p:cNvPr id="7" name="Picture 2" descr="https://ddialliance.org/sites/default/files/ddi-logo.jpg">
            <a:extLst>
              <a:ext uri="{FF2B5EF4-FFF2-40B4-BE49-F238E27FC236}">
                <a16:creationId xmlns:a16="http://schemas.microsoft.com/office/drawing/2014/main" id="{065AD071-28BC-4FC4-91AB-028369288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5902187"/>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1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2CC0-8CB6-492E-A948-5DE72CD07EA3}"/>
              </a:ext>
            </a:extLst>
          </p:cNvPr>
          <p:cNvSpPr>
            <a:spLocks noGrp="1"/>
          </p:cNvSpPr>
          <p:nvPr>
            <p:ph type="title"/>
          </p:nvPr>
        </p:nvSpPr>
        <p:spPr/>
        <p:txBody>
          <a:bodyPr/>
          <a:lstStyle/>
          <a:p>
            <a:r>
              <a:rPr lang="en-CA" altLang="en-US" b="1" dirty="0"/>
              <a:t>Challenges of DDI</a:t>
            </a:r>
            <a:endParaRPr lang="en-US" b="1" dirty="0"/>
          </a:p>
        </p:txBody>
      </p:sp>
      <p:sp>
        <p:nvSpPr>
          <p:cNvPr id="3" name="Content Placeholder 2">
            <a:extLst>
              <a:ext uri="{FF2B5EF4-FFF2-40B4-BE49-F238E27FC236}">
                <a16:creationId xmlns:a16="http://schemas.microsoft.com/office/drawing/2014/main" id="{E149D10B-F914-4EEB-9A2C-25405D1BC3BF}"/>
              </a:ext>
            </a:extLst>
          </p:cNvPr>
          <p:cNvSpPr>
            <a:spLocks noGrp="1"/>
          </p:cNvSpPr>
          <p:nvPr>
            <p:ph idx="1"/>
          </p:nvPr>
        </p:nvSpPr>
        <p:spPr/>
        <p:txBody>
          <a:bodyPr/>
          <a:lstStyle/>
          <a:p>
            <a:pPr eaLnBrk="1" hangingPunct="1">
              <a:defRPr/>
            </a:pPr>
            <a:r>
              <a:rPr lang="en-CA" altLang="en-US" dirty="0"/>
              <a:t>Complexity</a:t>
            </a:r>
          </a:p>
          <a:p>
            <a:pPr marL="0" indent="0" eaLnBrk="1" hangingPunct="1">
              <a:buFont typeface="Arial" panose="020B0604020202020204" pitchFamily="34" charset="0"/>
              <a:buNone/>
              <a:defRPr/>
            </a:pPr>
            <a:endParaRPr lang="en-CA" altLang="en-US" dirty="0"/>
          </a:p>
          <a:p>
            <a:pPr eaLnBrk="1" hangingPunct="1">
              <a:defRPr/>
            </a:pPr>
            <a:r>
              <a:rPr lang="en-CA" altLang="en-US" dirty="0"/>
              <a:t>Level of researcher buy-in</a:t>
            </a:r>
          </a:p>
          <a:p>
            <a:pPr marL="0" indent="0" eaLnBrk="1" hangingPunct="1">
              <a:buFont typeface="Arial" panose="020B0604020202020204" pitchFamily="34" charset="0"/>
              <a:buNone/>
              <a:defRPr/>
            </a:pPr>
            <a:endParaRPr lang="en-CA" altLang="en-US" dirty="0"/>
          </a:p>
          <a:p>
            <a:pPr marL="0" indent="0">
              <a:buNone/>
            </a:pPr>
            <a:endParaRPr lang="en-US" dirty="0"/>
          </a:p>
        </p:txBody>
      </p:sp>
      <p:sp>
        <p:nvSpPr>
          <p:cNvPr id="4" name="Footer Placeholder 3">
            <a:extLst>
              <a:ext uri="{FF2B5EF4-FFF2-40B4-BE49-F238E27FC236}">
                <a16:creationId xmlns:a16="http://schemas.microsoft.com/office/drawing/2014/main" id="{6F88B1FF-656E-4D51-8FA8-8EB889DDA252}"/>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FD765E95-0D9E-4611-9B5C-F6B0484F96AE}"/>
              </a:ext>
            </a:extLst>
          </p:cNvPr>
          <p:cNvSpPr>
            <a:spLocks noGrp="1"/>
          </p:cNvSpPr>
          <p:nvPr>
            <p:ph type="sldNum" sz="quarter" idx="12"/>
          </p:nvPr>
        </p:nvSpPr>
        <p:spPr/>
        <p:txBody>
          <a:bodyPr/>
          <a:lstStyle/>
          <a:p>
            <a:fld id="{49039DE4-B067-4327-953B-E909CE3B0AAC}" type="slidenum">
              <a:rPr lang="nb-NO" smtClean="0"/>
              <a:t>15</a:t>
            </a:fld>
            <a:endParaRPr lang="nb-NO"/>
          </a:p>
        </p:txBody>
      </p:sp>
      <p:pic>
        <p:nvPicPr>
          <p:cNvPr id="6" name="Picture 2" descr="https://ddialliance.org/sites/default/files/ddi-logo.jpg">
            <a:extLst>
              <a:ext uri="{FF2B5EF4-FFF2-40B4-BE49-F238E27FC236}">
                <a16:creationId xmlns:a16="http://schemas.microsoft.com/office/drawing/2014/main" id="{493BCA49-FF31-4B09-9082-C539AC5CA4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5902187"/>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3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44D8-A20F-4F43-B254-3AD45C233E8A}"/>
              </a:ext>
            </a:extLst>
          </p:cNvPr>
          <p:cNvSpPr>
            <a:spLocks noGrp="1"/>
          </p:cNvSpPr>
          <p:nvPr>
            <p:ph type="title"/>
          </p:nvPr>
        </p:nvSpPr>
        <p:spPr/>
        <p:txBody>
          <a:bodyPr>
            <a:normAutofit/>
          </a:bodyPr>
          <a:lstStyle/>
          <a:p>
            <a:r>
              <a:rPr lang="en-US" b="1" dirty="0"/>
              <a:t>Getting started with DDI</a:t>
            </a:r>
          </a:p>
        </p:txBody>
      </p:sp>
      <p:sp>
        <p:nvSpPr>
          <p:cNvPr id="3" name="Content Placeholder 2">
            <a:extLst>
              <a:ext uri="{FF2B5EF4-FFF2-40B4-BE49-F238E27FC236}">
                <a16:creationId xmlns:a16="http://schemas.microsoft.com/office/drawing/2014/main" id="{45F67646-41ED-4C64-9A47-20C730AA1FE3}"/>
              </a:ext>
            </a:extLst>
          </p:cNvPr>
          <p:cNvSpPr>
            <a:spLocks noGrp="1"/>
          </p:cNvSpPr>
          <p:nvPr>
            <p:ph idx="1"/>
          </p:nvPr>
        </p:nvSpPr>
        <p:spPr/>
        <p:txBody>
          <a:bodyPr>
            <a:normAutofit lnSpcReduction="10000"/>
          </a:bodyPr>
          <a:lstStyle/>
          <a:p>
            <a:pPr marL="457200" lvl="0" indent="-361950" algn="l" rtl="0">
              <a:lnSpc>
                <a:spcPct val="115000"/>
              </a:lnSpc>
              <a:spcBef>
                <a:spcPts val="400"/>
              </a:spcBef>
              <a:spcAft>
                <a:spcPts val="0"/>
              </a:spcAft>
              <a:buClr>
                <a:srgbClr val="262626"/>
              </a:buClr>
              <a:buSzPts val="2100"/>
              <a:buChar char="●"/>
            </a:pPr>
            <a:r>
              <a:rPr lang="en-CA" dirty="0">
                <a:solidFill>
                  <a:srgbClr val="262626"/>
                </a:solidFill>
              </a:rPr>
              <a:t>Daunting at first</a:t>
            </a:r>
          </a:p>
          <a:p>
            <a:pPr marL="914400" lvl="1" indent="-342900" algn="l" rtl="0">
              <a:lnSpc>
                <a:spcPct val="115000"/>
              </a:lnSpc>
              <a:spcBef>
                <a:spcPts val="0"/>
              </a:spcBef>
              <a:spcAft>
                <a:spcPts val="0"/>
              </a:spcAft>
              <a:buClr>
                <a:srgbClr val="262626"/>
              </a:buClr>
              <a:buSzPts val="1800"/>
              <a:buChar char="○"/>
            </a:pPr>
            <a:r>
              <a:rPr lang="en-CA" dirty="0">
                <a:solidFill>
                  <a:srgbClr val="262626"/>
                </a:solidFill>
              </a:rPr>
              <a:t>Process is broken down into steps</a:t>
            </a:r>
          </a:p>
          <a:p>
            <a:pPr marL="457200" lvl="0" indent="-361950" algn="l" rtl="0">
              <a:lnSpc>
                <a:spcPct val="115000"/>
              </a:lnSpc>
              <a:spcBef>
                <a:spcPts val="0"/>
              </a:spcBef>
              <a:spcAft>
                <a:spcPts val="0"/>
              </a:spcAft>
              <a:buClr>
                <a:srgbClr val="262626"/>
              </a:buClr>
              <a:buSzPts val="2100"/>
              <a:buChar char="●"/>
            </a:pPr>
            <a:r>
              <a:rPr lang="en-CA" dirty="0">
                <a:solidFill>
                  <a:srgbClr val="262626"/>
                </a:solidFill>
              </a:rPr>
              <a:t>Lots of help available</a:t>
            </a:r>
          </a:p>
          <a:p>
            <a:pPr marL="914400" lvl="1" indent="-342900" algn="l" rtl="0">
              <a:lnSpc>
                <a:spcPct val="115000"/>
              </a:lnSpc>
              <a:spcBef>
                <a:spcPts val="0"/>
              </a:spcBef>
              <a:spcAft>
                <a:spcPts val="0"/>
              </a:spcAft>
              <a:buClr>
                <a:srgbClr val="262626"/>
              </a:buClr>
              <a:buSzPts val="1800"/>
              <a:buChar char="○"/>
            </a:pPr>
            <a:r>
              <a:rPr lang="en-CA" dirty="0">
                <a:solidFill>
                  <a:srgbClr val="262626"/>
                </a:solidFill>
              </a:rPr>
              <a:t>DDI Alliance</a:t>
            </a:r>
          </a:p>
          <a:p>
            <a:pPr marL="914400" lvl="1" indent="-342900" algn="l" rtl="0">
              <a:lnSpc>
                <a:spcPct val="115000"/>
              </a:lnSpc>
              <a:spcBef>
                <a:spcPts val="0"/>
              </a:spcBef>
              <a:spcAft>
                <a:spcPts val="0"/>
              </a:spcAft>
              <a:buSzPts val="1800"/>
              <a:buChar char="○"/>
            </a:pPr>
            <a:r>
              <a:rPr lang="en-CA" dirty="0">
                <a:hlinkClick r:id="rId3"/>
              </a:rPr>
              <a:t>http://www.ddialliance.org/training/getting-started</a:t>
            </a:r>
            <a:r>
              <a:rPr lang="en-CA" dirty="0"/>
              <a:t> </a:t>
            </a:r>
          </a:p>
          <a:p>
            <a:pPr marL="914400" lvl="1" indent="-342900" algn="l" rtl="0">
              <a:lnSpc>
                <a:spcPct val="115000"/>
              </a:lnSpc>
              <a:spcBef>
                <a:spcPts val="0"/>
              </a:spcBef>
              <a:spcAft>
                <a:spcPts val="0"/>
              </a:spcAft>
              <a:buClr>
                <a:srgbClr val="262626"/>
              </a:buClr>
              <a:buSzPts val="1800"/>
              <a:buChar char="○"/>
            </a:pPr>
            <a:r>
              <a:rPr lang="en-CA" dirty="0">
                <a:solidFill>
                  <a:srgbClr val="262626"/>
                </a:solidFill>
              </a:rPr>
              <a:t>Colleagues</a:t>
            </a:r>
          </a:p>
          <a:p>
            <a:pPr marL="914400" lvl="1" indent="-342900" algn="l" rtl="0">
              <a:lnSpc>
                <a:spcPct val="115000"/>
              </a:lnSpc>
              <a:spcBef>
                <a:spcPts val="0"/>
              </a:spcBef>
              <a:spcAft>
                <a:spcPts val="0"/>
              </a:spcAft>
              <a:buClr>
                <a:srgbClr val="262626"/>
              </a:buClr>
              <a:buSzPts val="1800"/>
              <a:buChar char="○"/>
            </a:pPr>
            <a:r>
              <a:rPr lang="en-CA" dirty="0">
                <a:solidFill>
                  <a:srgbClr val="262626"/>
                </a:solidFill>
              </a:rPr>
              <a:t>Other researchers</a:t>
            </a:r>
          </a:p>
          <a:p>
            <a:pPr marL="457200" lvl="0" indent="-361950" algn="l" rtl="0">
              <a:lnSpc>
                <a:spcPct val="115000"/>
              </a:lnSpc>
              <a:spcBef>
                <a:spcPts val="0"/>
              </a:spcBef>
              <a:spcAft>
                <a:spcPts val="0"/>
              </a:spcAft>
              <a:buClr>
                <a:srgbClr val="262626"/>
              </a:buClr>
              <a:buSzPts val="2100"/>
              <a:buChar char="●"/>
            </a:pPr>
            <a:r>
              <a:rPr lang="en-CA" dirty="0">
                <a:solidFill>
                  <a:srgbClr val="262626"/>
                </a:solidFill>
              </a:rPr>
              <a:t>DDI List-serv</a:t>
            </a:r>
          </a:p>
        </p:txBody>
      </p:sp>
      <p:sp>
        <p:nvSpPr>
          <p:cNvPr id="4" name="Footer Placeholder 3">
            <a:extLst>
              <a:ext uri="{FF2B5EF4-FFF2-40B4-BE49-F238E27FC236}">
                <a16:creationId xmlns:a16="http://schemas.microsoft.com/office/drawing/2014/main" id="{FD269C50-C69F-43CD-801E-E17F4660609C}"/>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169E5C33-E47E-41E6-BFB3-9BE7CEE0F3D7}"/>
              </a:ext>
            </a:extLst>
          </p:cNvPr>
          <p:cNvSpPr>
            <a:spLocks noGrp="1"/>
          </p:cNvSpPr>
          <p:nvPr>
            <p:ph type="sldNum" sz="quarter" idx="12"/>
          </p:nvPr>
        </p:nvSpPr>
        <p:spPr/>
        <p:txBody>
          <a:bodyPr/>
          <a:lstStyle/>
          <a:p>
            <a:fld id="{49039DE4-B067-4327-953B-E909CE3B0AAC}" type="slidenum">
              <a:rPr lang="nb-NO" smtClean="0"/>
              <a:t>16</a:t>
            </a:fld>
            <a:endParaRPr lang="nb-NO"/>
          </a:p>
        </p:txBody>
      </p:sp>
      <p:pic>
        <p:nvPicPr>
          <p:cNvPr id="6" name="Picture 5">
            <a:extLst>
              <a:ext uri="{FF2B5EF4-FFF2-40B4-BE49-F238E27FC236}">
                <a16:creationId xmlns:a16="http://schemas.microsoft.com/office/drawing/2014/main" id="{E9C300B6-8A83-4A70-83AB-09A3742B9884}"/>
              </a:ext>
            </a:extLst>
          </p:cNvPr>
          <p:cNvPicPr>
            <a:picLocks noChangeAspect="1"/>
          </p:cNvPicPr>
          <p:nvPr/>
        </p:nvPicPr>
        <p:blipFill>
          <a:blip r:embed="rId4"/>
          <a:stretch>
            <a:fillRect/>
          </a:stretch>
        </p:blipFill>
        <p:spPr>
          <a:xfrm>
            <a:off x="181124" y="6033234"/>
            <a:ext cx="2676376" cy="646232"/>
          </a:xfrm>
          <a:prstGeom prst="rect">
            <a:avLst/>
          </a:prstGeom>
        </p:spPr>
      </p:pic>
    </p:spTree>
    <p:extLst>
      <p:ext uri="{BB962C8B-B14F-4D97-AF65-F5344CB8AC3E}">
        <p14:creationId xmlns:p14="http://schemas.microsoft.com/office/powerpoint/2010/main" val="197480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E1EA-BE24-4CC8-A6C9-D00DB4867342}"/>
              </a:ext>
            </a:extLst>
          </p:cNvPr>
          <p:cNvSpPr>
            <a:spLocks noGrp="1"/>
          </p:cNvSpPr>
          <p:nvPr>
            <p:ph type="title"/>
          </p:nvPr>
        </p:nvSpPr>
        <p:spPr/>
        <p:txBody>
          <a:bodyPr/>
          <a:lstStyle/>
          <a:p>
            <a:r>
              <a:rPr lang="en-CA" b="1" dirty="0"/>
              <a:t>Interpretation of DDI</a:t>
            </a:r>
            <a:endParaRPr lang="en-US" b="1" dirty="0"/>
          </a:p>
        </p:txBody>
      </p:sp>
      <p:sp>
        <p:nvSpPr>
          <p:cNvPr id="3" name="Content Placeholder 2">
            <a:extLst>
              <a:ext uri="{FF2B5EF4-FFF2-40B4-BE49-F238E27FC236}">
                <a16:creationId xmlns:a16="http://schemas.microsoft.com/office/drawing/2014/main" id="{98759FDD-227C-48D2-BAEB-B566F95DBDA1}"/>
              </a:ext>
            </a:extLst>
          </p:cNvPr>
          <p:cNvSpPr>
            <a:spLocks noGrp="1"/>
          </p:cNvSpPr>
          <p:nvPr>
            <p:ph idx="1"/>
          </p:nvPr>
        </p:nvSpPr>
        <p:spPr/>
        <p:txBody>
          <a:bodyPr>
            <a:normAutofit/>
          </a:bodyPr>
          <a:lstStyle/>
          <a:p>
            <a:r>
              <a:rPr lang="en-CA" dirty="0"/>
              <a:t>Written in XML format</a:t>
            </a:r>
          </a:p>
          <a:p>
            <a:r>
              <a:rPr lang="en-CA" dirty="0"/>
              <a:t>Need a tool to interpret it</a:t>
            </a:r>
          </a:p>
          <a:p>
            <a:r>
              <a:rPr lang="en-CA" dirty="0"/>
              <a:t>Popular ones are </a:t>
            </a:r>
          </a:p>
          <a:p>
            <a:pPr lvl="1">
              <a:buFont typeface="Courier New" panose="02070309020205020404" pitchFamily="49" charset="0"/>
              <a:buChar char="o"/>
            </a:pPr>
            <a:r>
              <a:rPr lang="en-CA" dirty="0"/>
              <a:t>Nesstar</a:t>
            </a:r>
          </a:p>
          <a:p>
            <a:pPr lvl="1">
              <a:buFont typeface="Courier New" panose="02070309020205020404" pitchFamily="49" charset="0"/>
              <a:buChar char="o"/>
            </a:pPr>
            <a:r>
              <a:rPr lang="en-CA" dirty="0"/>
              <a:t>Colectica </a:t>
            </a:r>
          </a:p>
          <a:p>
            <a:pPr lvl="1">
              <a:buFont typeface="Courier New" panose="02070309020205020404" pitchFamily="49" charset="0"/>
              <a:buChar char="o"/>
            </a:pPr>
            <a:r>
              <a:rPr lang="en-CA" dirty="0"/>
              <a:t>Dataverse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prstClr val="black"/>
              </a:solidFill>
              <a:latin typeface="Calibri"/>
              <a:hlinkClick r:id="rId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hlinkClick r:id="rId3"/>
              </a:rPr>
              <a:t>More information: </a:t>
            </a:r>
            <a:r>
              <a:rPr kumimoji="0" lang="nb-NO" sz="1800" b="0" i="0" u="none" strike="noStrike" kern="1200" cap="none" spc="0" normalizeH="0" baseline="0" noProof="0" dirty="0">
                <a:ln>
                  <a:noFill/>
                </a:ln>
                <a:solidFill>
                  <a:srgbClr val="00B0F0"/>
                </a:solidFill>
                <a:effectLst/>
                <a:uLnTx/>
                <a:uFillTx/>
                <a:latin typeface="Calibri"/>
                <a:ea typeface="+mn-ea"/>
                <a:cs typeface="+mn-cs"/>
                <a:hlinkClick r:id="rId3"/>
              </a:rPr>
              <a:t>https://ddialliance.org/resources/tools</a:t>
            </a:r>
            <a:endParaRPr kumimoji="0" lang="nb-NO" sz="1800" b="0" i="0" u="none" strike="noStrike" kern="1200" cap="none" spc="0" normalizeH="0" baseline="0" noProof="0" dirty="0">
              <a:ln>
                <a:noFill/>
              </a:ln>
              <a:solidFill>
                <a:srgbClr val="00B0F0"/>
              </a:solidFill>
              <a:effectLst/>
              <a:uLnTx/>
              <a:uFillTx/>
              <a:latin typeface="Calibri"/>
              <a:ea typeface="+mn-ea"/>
              <a:cs typeface="+mn-cs"/>
            </a:endParaRPr>
          </a:p>
          <a:p>
            <a:pPr lvl="1"/>
            <a:endParaRPr lang="en-US" dirty="0"/>
          </a:p>
        </p:txBody>
      </p:sp>
      <p:sp>
        <p:nvSpPr>
          <p:cNvPr id="4" name="Footer Placeholder 3">
            <a:extLst>
              <a:ext uri="{FF2B5EF4-FFF2-40B4-BE49-F238E27FC236}">
                <a16:creationId xmlns:a16="http://schemas.microsoft.com/office/drawing/2014/main" id="{71DDE7CF-3308-4480-9C45-3832E748C71E}"/>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C8FAC15E-F368-4991-A3BC-36BFBF48F99D}"/>
              </a:ext>
            </a:extLst>
          </p:cNvPr>
          <p:cNvSpPr>
            <a:spLocks noGrp="1"/>
          </p:cNvSpPr>
          <p:nvPr>
            <p:ph type="sldNum" sz="quarter" idx="12"/>
          </p:nvPr>
        </p:nvSpPr>
        <p:spPr/>
        <p:txBody>
          <a:bodyPr/>
          <a:lstStyle/>
          <a:p>
            <a:fld id="{49039DE4-B067-4327-953B-E909CE3B0AAC}" type="slidenum">
              <a:rPr lang="nb-NO" smtClean="0"/>
              <a:t>17</a:t>
            </a:fld>
            <a:endParaRPr lang="nb-NO"/>
          </a:p>
        </p:txBody>
      </p:sp>
      <p:pic>
        <p:nvPicPr>
          <p:cNvPr id="6" name="Picture 2" descr="https://ddialliance.org/sites/default/files/ddi-logo.jpg">
            <a:extLst>
              <a:ext uri="{FF2B5EF4-FFF2-40B4-BE49-F238E27FC236}">
                <a16:creationId xmlns:a16="http://schemas.microsoft.com/office/drawing/2014/main" id="{3B1738B1-1194-448C-990B-AFD456E446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02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1376-4E4F-4F70-8D95-C49B04FCAE64}"/>
              </a:ext>
            </a:extLst>
          </p:cNvPr>
          <p:cNvSpPr>
            <a:spLocks noGrp="1"/>
          </p:cNvSpPr>
          <p:nvPr>
            <p:ph type="title"/>
          </p:nvPr>
        </p:nvSpPr>
        <p:spPr/>
        <p:txBody>
          <a:bodyPr/>
          <a:lstStyle/>
          <a:p>
            <a:r>
              <a:rPr lang="en-CA" b="1" dirty="0"/>
              <a:t>…</a:t>
            </a:r>
            <a:endParaRPr lang="en-US" b="1" dirty="0"/>
          </a:p>
        </p:txBody>
      </p:sp>
      <p:sp>
        <p:nvSpPr>
          <p:cNvPr id="3" name="Content Placeholder 2">
            <a:extLst>
              <a:ext uri="{FF2B5EF4-FFF2-40B4-BE49-F238E27FC236}">
                <a16:creationId xmlns:a16="http://schemas.microsoft.com/office/drawing/2014/main" id="{942936F0-C0D4-453D-8156-9A434FAD45EA}"/>
              </a:ext>
            </a:extLst>
          </p:cNvPr>
          <p:cNvSpPr>
            <a:spLocks noGrp="1"/>
          </p:cNvSpPr>
          <p:nvPr>
            <p:ph idx="1"/>
          </p:nvPr>
        </p:nvSpPr>
        <p:spPr/>
        <p:txBody>
          <a:bodyPr>
            <a:normAutofit/>
          </a:bodyPr>
          <a:lstStyle/>
          <a:p>
            <a:pPr eaLnBrk="1" fontAlgn="auto" hangingPunct="1">
              <a:buClr>
                <a:schemeClr val="accent1">
                  <a:lumMod val="75000"/>
                </a:schemeClr>
              </a:buClr>
              <a:buFont typeface="Arial"/>
              <a:buChar char="•"/>
              <a:defRPr/>
            </a:pPr>
            <a:r>
              <a:rPr lang="en-CA" dirty="0"/>
              <a:t>Expressed in XML</a:t>
            </a:r>
          </a:p>
          <a:p>
            <a:pPr lvl="1" eaLnBrk="1" fontAlgn="auto" hangingPunct="1">
              <a:buClr>
                <a:schemeClr val="accent1">
                  <a:lumMod val="75000"/>
                </a:schemeClr>
              </a:buClr>
              <a:buFont typeface="Arial"/>
              <a:buChar char="•"/>
              <a:defRPr/>
            </a:pPr>
            <a:r>
              <a:rPr lang="en-CA" dirty="0"/>
              <a:t>The XML schema is a way of tagging text for meaning, not appearance </a:t>
            </a:r>
          </a:p>
          <a:p>
            <a:pPr lvl="1" eaLnBrk="1" fontAlgn="auto" hangingPunct="1">
              <a:buClr>
                <a:schemeClr val="accent1">
                  <a:lumMod val="75000"/>
                </a:schemeClr>
              </a:buClr>
              <a:buFont typeface="Arial"/>
              <a:buChar char="•"/>
              <a:defRPr/>
            </a:pPr>
            <a:r>
              <a:rPr lang="en-CA" dirty="0"/>
              <a:t>Defines</a:t>
            </a:r>
          </a:p>
          <a:p>
            <a:pPr lvl="2" eaLnBrk="1" fontAlgn="auto" hangingPunct="1">
              <a:buClr>
                <a:schemeClr val="accent1">
                  <a:lumMod val="75000"/>
                </a:schemeClr>
              </a:buClr>
              <a:buFont typeface="Arial"/>
              <a:buChar char="•"/>
              <a:defRPr/>
            </a:pPr>
            <a:r>
              <a:rPr lang="en-CA" dirty="0"/>
              <a:t>Which tags are available</a:t>
            </a:r>
          </a:p>
          <a:p>
            <a:pPr lvl="2" eaLnBrk="1" fontAlgn="auto" hangingPunct="1">
              <a:buClr>
                <a:schemeClr val="accent1">
                  <a:lumMod val="75000"/>
                </a:schemeClr>
              </a:buClr>
              <a:buFont typeface="Arial"/>
              <a:buChar char="•"/>
              <a:defRPr/>
            </a:pPr>
            <a:r>
              <a:rPr lang="en-CA" dirty="0"/>
              <a:t>The order the tags will appear in a document</a:t>
            </a:r>
          </a:p>
          <a:p>
            <a:pPr lvl="2" eaLnBrk="1" fontAlgn="auto" hangingPunct="1">
              <a:buClr>
                <a:schemeClr val="accent1">
                  <a:lumMod val="75000"/>
                </a:schemeClr>
              </a:buClr>
              <a:buFont typeface="Arial"/>
              <a:buChar char="•"/>
              <a:defRPr/>
            </a:pPr>
            <a:r>
              <a:rPr lang="en-CA" dirty="0"/>
              <a:t>Whether the tags are required or optional</a:t>
            </a:r>
          </a:p>
          <a:p>
            <a:pPr lvl="2" eaLnBrk="1" fontAlgn="auto" hangingPunct="1">
              <a:buClr>
                <a:schemeClr val="accent1">
                  <a:lumMod val="75000"/>
                </a:schemeClr>
              </a:buClr>
              <a:buFont typeface="Arial"/>
              <a:buChar char="•"/>
              <a:defRPr/>
            </a:pPr>
            <a:r>
              <a:rPr lang="en-CA" dirty="0"/>
              <a:t>Whether the tags are repeatable or not</a:t>
            </a:r>
            <a:endParaRPr lang="en-US" dirty="0"/>
          </a:p>
        </p:txBody>
      </p:sp>
      <p:sp>
        <p:nvSpPr>
          <p:cNvPr id="4" name="Footer Placeholder 3">
            <a:extLst>
              <a:ext uri="{FF2B5EF4-FFF2-40B4-BE49-F238E27FC236}">
                <a16:creationId xmlns:a16="http://schemas.microsoft.com/office/drawing/2014/main" id="{3F6F939D-159F-48AD-B988-AE4B23F5F76A}"/>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E679EB20-1523-45FB-9123-6E367AFA02DD}"/>
              </a:ext>
            </a:extLst>
          </p:cNvPr>
          <p:cNvSpPr>
            <a:spLocks noGrp="1"/>
          </p:cNvSpPr>
          <p:nvPr>
            <p:ph type="sldNum" sz="quarter" idx="12"/>
          </p:nvPr>
        </p:nvSpPr>
        <p:spPr/>
        <p:txBody>
          <a:bodyPr/>
          <a:lstStyle/>
          <a:p>
            <a:fld id="{49039DE4-B067-4327-953B-E909CE3B0AAC}" type="slidenum">
              <a:rPr lang="nb-NO" smtClean="0"/>
              <a:t>18</a:t>
            </a:fld>
            <a:endParaRPr lang="nb-NO"/>
          </a:p>
        </p:txBody>
      </p:sp>
      <p:pic>
        <p:nvPicPr>
          <p:cNvPr id="6" name="Picture 2" descr="https://ddialliance.org/sites/default/files/ddi-logo.jpg">
            <a:extLst>
              <a:ext uri="{FF2B5EF4-FFF2-40B4-BE49-F238E27FC236}">
                <a16:creationId xmlns:a16="http://schemas.microsoft.com/office/drawing/2014/main" id="{1BB9BA53-EDE0-40C7-B3AD-F5ED19152F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2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6266-5332-4510-9F14-EE3316A0A6C5}"/>
              </a:ext>
            </a:extLst>
          </p:cNvPr>
          <p:cNvSpPr>
            <a:spLocks noGrp="1"/>
          </p:cNvSpPr>
          <p:nvPr>
            <p:ph type="title"/>
          </p:nvPr>
        </p:nvSpPr>
        <p:spPr/>
        <p:txBody>
          <a:bodyPr/>
          <a:lstStyle/>
          <a:p>
            <a:r>
              <a:rPr lang="en-CA" altLang="en-US" b="1" dirty="0"/>
              <a:t>Examples of DDI Tags</a:t>
            </a:r>
            <a:endParaRPr lang="en-US" b="1" dirty="0"/>
          </a:p>
        </p:txBody>
      </p:sp>
      <p:sp>
        <p:nvSpPr>
          <p:cNvPr id="3" name="Content Placeholder 2">
            <a:extLst>
              <a:ext uri="{FF2B5EF4-FFF2-40B4-BE49-F238E27FC236}">
                <a16:creationId xmlns:a16="http://schemas.microsoft.com/office/drawing/2014/main" id="{011E7848-3552-4C5C-B727-120AF6CAE327}"/>
              </a:ext>
            </a:extLst>
          </p:cNvPr>
          <p:cNvSpPr>
            <a:spLocks noGrp="1"/>
          </p:cNvSpPr>
          <p:nvPr>
            <p:ph idx="1"/>
          </p:nvPr>
        </p:nvSpPr>
        <p:spPr>
          <a:xfrm>
            <a:off x="472100" y="1406887"/>
            <a:ext cx="8229600" cy="4525963"/>
          </a:xfrm>
        </p:spPr>
        <p:txBody>
          <a:bodyPr>
            <a:normAutofit fontScale="62500" lnSpcReduction="20000"/>
          </a:bodyPr>
          <a:lstStyle/>
          <a:p>
            <a:pPr marL="0" indent="0">
              <a:buNone/>
              <a:defRPr/>
            </a:pPr>
            <a:r>
              <a:rPr lang="en-US" sz="3200" dirty="0"/>
              <a:t>&lt;titl&gt;</a:t>
            </a:r>
            <a:r>
              <a:rPr lang="en-US" sz="3200" b="1" dirty="0"/>
              <a:t>Canadian Community Health Survey, 2012: Annual Component</a:t>
            </a:r>
            <a:r>
              <a:rPr lang="en-US" sz="3200" b="0" dirty="0"/>
              <a:t> </a:t>
            </a:r>
            <a:r>
              <a:rPr lang="en-US" sz="3200" dirty="0"/>
              <a:t>&lt;/titl&gt;</a:t>
            </a:r>
          </a:p>
          <a:p>
            <a:pPr marL="0" indent="0">
              <a:buFont typeface="Wingdings" panose="05000000000000000000" pitchFamily="2" charset="2"/>
              <a:buNone/>
              <a:defRPr/>
            </a:pPr>
            <a:r>
              <a:rPr lang="en-US" sz="3200" b="0" dirty="0"/>
              <a:t>	</a:t>
            </a:r>
            <a:r>
              <a:rPr lang="en-US" sz="3200" dirty="0"/>
              <a:t>&lt;labl&gt;</a:t>
            </a:r>
            <a:r>
              <a:rPr lang="en-US" sz="3200" b="1" dirty="0"/>
              <a:t>Questionnaire (.pdf)</a:t>
            </a:r>
            <a:r>
              <a:rPr lang="en-US" sz="3200" dirty="0"/>
              <a:t>&lt;/labl&gt;</a:t>
            </a:r>
          </a:p>
          <a:p>
            <a:pPr marL="0" indent="0">
              <a:buFont typeface="Wingdings" panose="05000000000000000000" pitchFamily="2" charset="2"/>
              <a:buNone/>
              <a:defRPr/>
            </a:pPr>
            <a:endParaRPr lang="en-US" sz="3200" b="0" dirty="0"/>
          </a:p>
          <a:p>
            <a:pPr marL="0" indent="0">
              <a:buNone/>
              <a:defRPr/>
            </a:pPr>
            <a:r>
              <a:rPr lang="en-US" sz="3200" dirty="0"/>
              <a:t>&lt;dataDscr&gt;&lt;notes&gt;</a:t>
            </a:r>
            <a:r>
              <a:rPr lang="en-US" sz="3200" b="1" dirty="0"/>
              <a:t>The variables in this study are identical to earlier waves.</a:t>
            </a:r>
            <a:r>
              <a:rPr lang="en-US" sz="3200" b="0" dirty="0"/>
              <a:t> </a:t>
            </a:r>
            <a:r>
              <a:rPr lang="en-US" sz="3200" dirty="0"/>
              <a:t>&lt;/notes&gt;&lt;/dataDscr&gt; </a:t>
            </a:r>
          </a:p>
          <a:p>
            <a:pPr>
              <a:defRPr/>
            </a:pPr>
            <a:endParaRPr lang="en-US" sz="3200" b="0" dirty="0"/>
          </a:p>
          <a:p>
            <a:pPr marL="0" indent="0">
              <a:buNone/>
              <a:defRPr/>
            </a:pPr>
            <a:r>
              <a:rPr lang="en-US" sz="3200" dirty="0"/>
              <a:t>&lt;titl&gt;</a:t>
            </a:r>
            <a:r>
              <a:rPr lang="en-US" sz="3200" b="1" dirty="0"/>
              <a:t>Canadian Gallup Poll, May 2000</a:t>
            </a:r>
            <a:r>
              <a:rPr lang="en-US" sz="3200" dirty="0"/>
              <a:t>&lt;/titl&gt;</a:t>
            </a:r>
          </a:p>
          <a:p>
            <a:pPr marL="0" indent="0">
              <a:buFont typeface="Wingdings" panose="05000000000000000000" pitchFamily="2" charset="2"/>
              <a:buNone/>
              <a:defRPr/>
            </a:pPr>
            <a:r>
              <a:rPr lang="en-US" sz="3200" b="0" dirty="0"/>
              <a:t>	</a:t>
            </a:r>
            <a:r>
              <a:rPr lang="en-US" sz="3200" dirty="0"/>
              <a:t>&lt;dataChck&gt;</a:t>
            </a:r>
            <a:r>
              <a:rPr lang="en-US" sz="3200" b="1" dirty="0"/>
              <a:t>Quality checks were performed by Carleton University Data Centre. </a:t>
            </a:r>
            <a:r>
              <a:rPr lang="en-US" sz="3200" dirty="0"/>
              <a:t>&lt;/dataChck&gt; </a:t>
            </a:r>
          </a:p>
          <a:p>
            <a:pPr marL="0" indent="0">
              <a:buFont typeface="Wingdings" panose="05000000000000000000" pitchFamily="2" charset="2"/>
              <a:buNone/>
              <a:defRPr/>
            </a:pPr>
            <a:endParaRPr lang="en-US" sz="3200" b="0" dirty="0"/>
          </a:p>
          <a:p>
            <a:pPr marL="0" indent="0">
              <a:buNone/>
              <a:defRPr/>
            </a:pPr>
            <a:r>
              <a:rPr lang="en-US" sz="3200" dirty="0"/>
              <a:t>&lt;titl&gt;</a:t>
            </a:r>
            <a:r>
              <a:rPr lang="en-US" sz="3200" b="1" dirty="0"/>
              <a:t>Survey of Household Spending, 2001 [Canada]</a:t>
            </a:r>
            <a:r>
              <a:rPr lang="en-US" sz="3200" dirty="0"/>
              <a:t>&lt;/titl&gt;</a:t>
            </a:r>
          </a:p>
          <a:p>
            <a:pPr marL="0" indent="0">
              <a:buFont typeface="Wingdings" panose="05000000000000000000" pitchFamily="2" charset="2"/>
              <a:buNone/>
              <a:defRPr/>
            </a:pPr>
            <a:r>
              <a:rPr lang="en-US" sz="3200" b="0" dirty="0"/>
              <a:t>	</a:t>
            </a:r>
            <a:r>
              <a:rPr lang="en-US" sz="3200" dirty="0"/>
              <a:t>&lt;varQnty&gt;</a:t>
            </a:r>
            <a:r>
              <a:rPr lang="en-US" sz="3200" b="1" dirty="0"/>
              <a:t>255</a:t>
            </a:r>
            <a:r>
              <a:rPr lang="en-US" sz="3200" dirty="0"/>
              <a:t>&lt;/varQnty&gt;</a:t>
            </a:r>
          </a:p>
          <a:p>
            <a:pPr marL="0" indent="0">
              <a:buFont typeface="Wingdings" panose="05000000000000000000" pitchFamily="2" charset="2"/>
              <a:buNone/>
              <a:defRPr/>
            </a:pPr>
            <a:endParaRPr lang="en-US" sz="3200" b="0" dirty="0"/>
          </a:p>
          <a:p>
            <a:pPr marL="0" indent="0">
              <a:buNone/>
              <a:defRPr/>
            </a:pPr>
            <a:r>
              <a:rPr lang="en-US" sz="3200" dirty="0"/>
              <a:t>&lt;titl&gt;</a:t>
            </a:r>
            <a:r>
              <a:rPr lang="en-US" sz="3200" b="1" dirty="0"/>
              <a:t>Canadian Gallup Poll, May 1949, #186</a:t>
            </a:r>
            <a:r>
              <a:rPr lang="en-US" sz="3200" dirty="0"/>
              <a:t>&lt;/titl&gt;</a:t>
            </a:r>
          </a:p>
          <a:p>
            <a:pPr marL="0" indent="0">
              <a:buFont typeface="Wingdings" panose="05000000000000000000" pitchFamily="2" charset="2"/>
              <a:buNone/>
              <a:defRPr/>
            </a:pPr>
            <a:r>
              <a:rPr lang="en-US" sz="3200" b="0" dirty="0"/>
              <a:t>	</a:t>
            </a:r>
            <a:r>
              <a:rPr lang="en-US" sz="3200" dirty="0"/>
              <a:t>&lt;copyright&gt;</a:t>
            </a:r>
            <a:r>
              <a:rPr lang="en-US" sz="3200" b="1" dirty="0"/>
              <a:t>Copyright Gallup Canada Inc., 1950</a:t>
            </a:r>
            <a:r>
              <a:rPr lang="en-US" sz="3200" dirty="0"/>
              <a:t>&lt;/copyright&gt;</a:t>
            </a:r>
          </a:p>
          <a:p>
            <a:endParaRPr lang="en-US" dirty="0"/>
          </a:p>
        </p:txBody>
      </p:sp>
      <p:sp>
        <p:nvSpPr>
          <p:cNvPr id="4" name="Footer Placeholder 3">
            <a:extLst>
              <a:ext uri="{FF2B5EF4-FFF2-40B4-BE49-F238E27FC236}">
                <a16:creationId xmlns:a16="http://schemas.microsoft.com/office/drawing/2014/main" id="{938BFA44-EA22-4492-B808-FF82B81E72BE}"/>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51401CC7-00A0-45D4-BF71-FEACC5B206CB}"/>
              </a:ext>
            </a:extLst>
          </p:cNvPr>
          <p:cNvSpPr>
            <a:spLocks noGrp="1"/>
          </p:cNvSpPr>
          <p:nvPr>
            <p:ph type="sldNum" sz="quarter" idx="12"/>
          </p:nvPr>
        </p:nvSpPr>
        <p:spPr/>
        <p:txBody>
          <a:bodyPr/>
          <a:lstStyle/>
          <a:p>
            <a:fld id="{49039DE4-B067-4327-953B-E909CE3B0AAC}" type="slidenum">
              <a:rPr lang="nb-NO" smtClean="0"/>
              <a:t>19</a:t>
            </a:fld>
            <a:endParaRPr lang="nb-NO"/>
          </a:p>
        </p:txBody>
      </p:sp>
      <p:pic>
        <p:nvPicPr>
          <p:cNvPr id="6" name="Picture 2" descr="https://ddialliance.org/sites/default/files/ddi-logo.jpg">
            <a:extLst>
              <a:ext uri="{FF2B5EF4-FFF2-40B4-BE49-F238E27FC236}">
                <a16:creationId xmlns:a16="http://schemas.microsoft.com/office/drawing/2014/main" id="{EE71E094-0891-442C-BB1F-529D84DAD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6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8E8-A9A5-4DA2-B618-BB1811688487}"/>
              </a:ext>
            </a:extLst>
          </p:cNvPr>
          <p:cNvSpPr>
            <a:spLocks noGrp="1"/>
          </p:cNvSpPr>
          <p:nvPr>
            <p:ph type="title"/>
          </p:nvPr>
        </p:nvSpPr>
        <p:spPr/>
        <p:txBody>
          <a:bodyPr>
            <a:normAutofit/>
          </a:bodyPr>
          <a:lstStyle/>
          <a:p>
            <a:r>
              <a:rPr lang="en-US" sz="4400" b="1" dirty="0"/>
              <a:t>Outline</a:t>
            </a:r>
            <a:endParaRPr lang="en-US" dirty="0"/>
          </a:p>
        </p:txBody>
      </p:sp>
      <p:sp>
        <p:nvSpPr>
          <p:cNvPr id="3" name="Content Placeholder 2">
            <a:extLst>
              <a:ext uri="{FF2B5EF4-FFF2-40B4-BE49-F238E27FC236}">
                <a16:creationId xmlns:a16="http://schemas.microsoft.com/office/drawing/2014/main" id="{D88E4906-BA82-4E96-A81F-5A4942D9A4D5}"/>
              </a:ext>
            </a:extLst>
          </p:cNvPr>
          <p:cNvSpPr>
            <a:spLocks noGrp="1"/>
          </p:cNvSpPr>
          <p:nvPr>
            <p:ph idx="1"/>
          </p:nvPr>
        </p:nvSpPr>
        <p:spPr/>
        <p:txBody>
          <a:bodyPr/>
          <a:lstStyle/>
          <a:p>
            <a:pPr marL="285750" indent="-285750">
              <a:buFont typeface="Arial" panose="020B0604020202020204" pitchFamily="34" charset="0"/>
              <a:buChar char="•"/>
            </a:pPr>
            <a:r>
              <a:rPr lang="en-US" dirty="0"/>
              <a:t>The importance of Metadata</a:t>
            </a:r>
          </a:p>
          <a:p>
            <a:pPr marL="285750" indent="-285750">
              <a:buFont typeface="Arial" panose="020B0604020202020204" pitchFamily="34" charset="0"/>
              <a:buChar char="•"/>
            </a:pPr>
            <a:r>
              <a:rPr lang="en-US" dirty="0"/>
              <a:t>What is DDI?</a:t>
            </a:r>
          </a:p>
          <a:p>
            <a:pPr marL="285750" indent="-285750">
              <a:buFont typeface="Arial" panose="020B0604020202020204" pitchFamily="34" charset="0"/>
              <a:buChar char="•"/>
            </a:pPr>
            <a:r>
              <a:rPr lang="en-US" dirty="0"/>
              <a:t>What is the DDI Codebook?</a:t>
            </a:r>
          </a:p>
          <a:p>
            <a:pPr marL="285750" indent="-285750">
              <a:buFont typeface="Arial" panose="020B0604020202020204" pitchFamily="34" charset="0"/>
              <a:buChar char="•"/>
            </a:pPr>
            <a:r>
              <a:rPr lang="en-US" dirty="0"/>
              <a:t>What is the DDI Lifecycle?</a:t>
            </a:r>
          </a:p>
          <a:p>
            <a:pPr marL="285750" indent="-285750">
              <a:buFont typeface="Arial" panose="020B0604020202020204" pitchFamily="34" charset="0"/>
              <a:buChar char="•"/>
            </a:pPr>
            <a:r>
              <a:rPr lang="en-US" dirty="0"/>
              <a:t>What else?</a:t>
            </a:r>
          </a:p>
          <a:p>
            <a:pPr marL="0" indent="0">
              <a:buNone/>
            </a:pPr>
            <a:endParaRPr lang="en-US" dirty="0"/>
          </a:p>
        </p:txBody>
      </p:sp>
      <p:sp>
        <p:nvSpPr>
          <p:cNvPr id="4" name="Footer Placeholder 3">
            <a:extLst>
              <a:ext uri="{FF2B5EF4-FFF2-40B4-BE49-F238E27FC236}">
                <a16:creationId xmlns:a16="http://schemas.microsoft.com/office/drawing/2014/main" id="{A0104101-B36A-428E-8907-07C7022728B1}"/>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242E1CE1-8E84-4E51-87C0-9F0EEB68E8C5}"/>
              </a:ext>
            </a:extLst>
          </p:cNvPr>
          <p:cNvSpPr>
            <a:spLocks noGrp="1"/>
          </p:cNvSpPr>
          <p:nvPr>
            <p:ph type="sldNum" sz="quarter" idx="12"/>
          </p:nvPr>
        </p:nvSpPr>
        <p:spPr/>
        <p:txBody>
          <a:bodyPr/>
          <a:lstStyle/>
          <a:p>
            <a:fld id="{49039DE4-B067-4327-953B-E909CE3B0AAC}" type="slidenum">
              <a:rPr lang="nb-NO" smtClean="0"/>
              <a:t>2</a:t>
            </a:fld>
            <a:endParaRPr lang="nb-NO"/>
          </a:p>
        </p:txBody>
      </p:sp>
      <p:pic>
        <p:nvPicPr>
          <p:cNvPr id="6" name="Picture 2" descr="https://ddialliance.org/sites/default/files/ddi-logo.jpg">
            <a:extLst>
              <a:ext uri="{FF2B5EF4-FFF2-40B4-BE49-F238E27FC236}">
                <a16:creationId xmlns:a16="http://schemas.microsoft.com/office/drawing/2014/main" id="{7938D8EB-B43D-4CD1-99A8-29A48BAB3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73" y="59847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79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7D4F-F16D-44E3-A2EB-8BF3EEA48F71}"/>
              </a:ext>
            </a:extLst>
          </p:cNvPr>
          <p:cNvSpPr>
            <a:spLocks noGrp="1"/>
          </p:cNvSpPr>
          <p:nvPr>
            <p:ph type="title"/>
          </p:nvPr>
        </p:nvSpPr>
        <p:spPr/>
        <p:txBody>
          <a:bodyPr/>
          <a:lstStyle/>
          <a:p>
            <a:r>
              <a:rPr lang="en-CA" b="1" dirty="0"/>
              <a:t>DDI users</a:t>
            </a:r>
            <a:endParaRPr lang="en-US" dirty="0"/>
          </a:p>
        </p:txBody>
      </p:sp>
      <p:sp>
        <p:nvSpPr>
          <p:cNvPr id="3" name="Text Placeholder 2">
            <a:extLst>
              <a:ext uri="{FF2B5EF4-FFF2-40B4-BE49-F238E27FC236}">
                <a16:creationId xmlns:a16="http://schemas.microsoft.com/office/drawing/2014/main" id="{CC22E618-B9AF-45FF-B6DE-F773CC11AB5D}"/>
              </a:ext>
            </a:extLst>
          </p:cNvPr>
          <p:cNvSpPr>
            <a:spLocks noGrp="1"/>
          </p:cNvSpPr>
          <p:nvPr>
            <p:ph type="body" idx="1"/>
          </p:nvPr>
        </p:nvSpPr>
        <p:spPr>
          <a:xfrm>
            <a:off x="457200" y="1215232"/>
            <a:ext cx="4040188" cy="639762"/>
          </a:xfrm>
        </p:spPr>
        <p:txBody>
          <a:bodyPr>
            <a:normAutofit/>
          </a:bodyPr>
          <a:lstStyle/>
          <a:p>
            <a:pPr algn="ctr"/>
            <a:r>
              <a:rPr lang="en-CA" altLang="en-US" u="sng" dirty="0"/>
              <a:t>Agencies</a:t>
            </a:r>
            <a:endParaRPr lang="en-US" dirty="0"/>
          </a:p>
        </p:txBody>
      </p:sp>
      <p:sp>
        <p:nvSpPr>
          <p:cNvPr id="4" name="Content Placeholder 3">
            <a:extLst>
              <a:ext uri="{FF2B5EF4-FFF2-40B4-BE49-F238E27FC236}">
                <a16:creationId xmlns:a16="http://schemas.microsoft.com/office/drawing/2014/main" id="{C2B8C18C-C560-4450-B70C-D24A340C2634}"/>
              </a:ext>
            </a:extLst>
          </p:cNvPr>
          <p:cNvSpPr>
            <a:spLocks noGrp="1"/>
          </p:cNvSpPr>
          <p:nvPr>
            <p:ph sz="half" idx="2"/>
          </p:nvPr>
        </p:nvSpPr>
        <p:spPr>
          <a:xfrm>
            <a:off x="475783" y="1832665"/>
            <a:ext cx="4040188" cy="3951288"/>
          </a:xfrm>
        </p:spPr>
        <p:txBody>
          <a:bodyPr>
            <a:normAutofit fontScale="92500" lnSpcReduction="20000"/>
          </a:bodyPr>
          <a:lstStyle/>
          <a:p>
            <a:pPr marL="457200" indent="-355600">
              <a:lnSpc>
                <a:spcPct val="115000"/>
              </a:lnSpc>
              <a:spcBef>
                <a:spcPts val="500"/>
              </a:spcBef>
              <a:buSzPts val="2000"/>
              <a:buFont typeface="Courier New" panose="02070309020205020404" pitchFamily="49" charset="0"/>
              <a:buChar char="o"/>
            </a:pPr>
            <a:r>
              <a:rPr lang="en-CA" altLang="en-US" sz="2400" dirty="0"/>
              <a:t>Norwegian Social Science Data Services</a:t>
            </a:r>
          </a:p>
          <a:p>
            <a:pPr marL="457200" indent="-355600">
              <a:lnSpc>
                <a:spcPct val="115000"/>
              </a:lnSpc>
              <a:spcBef>
                <a:spcPct val="0"/>
              </a:spcBef>
              <a:buSzPts val="2000"/>
              <a:buFont typeface="Courier New" panose="02070309020205020404" pitchFamily="49" charset="0"/>
              <a:buChar char="o"/>
            </a:pPr>
            <a:r>
              <a:rPr lang="en-CA" altLang="en-US" sz="2400" dirty="0"/>
              <a:t>Harvard University</a:t>
            </a:r>
          </a:p>
          <a:p>
            <a:pPr marL="457200" indent="-355600">
              <a:lnSpc>
                <a:spcPct val="115000"/>
              </a:lnSpc>
              <a:spcBef>
                <a:spcPct val="0"/>
              </a:spcBef>
              <a:buSzPts val="2000"/>
              <a:buFont typeface="Courier New" panose="02070309020205020404" pitchFamily="49" charset="0"/>
              <a:buChar char="o"/>
            </a:pPr>
            <a:r>
              <a:rPr lang="en-CA" altLang="en-US" sz="2400" dirty="0"/>
              <a:t>DLI (Statistics Canada)</a:t>
            </a:r>
          </a:p>
          <a:p>
            <a:pPr marL="457200" indent="-355600">
              <a:lnSpc>
                <a:spcPct val="115000"/>
              </a:lnSpc>
              <a:spcBef>
                <a:spcPct val="0"/>
              </a:spcBef>
              <a:buSzPts val="2000"/>
              <a:buFont typeface="Courier New" panose="02070309020205020404" pitchFamily="49" charset="0"/>
              <a:buChar char="o"/>
            </a:pPr>
            <a:r>
              <a:rPr lang="en-CA" altLang="en-US" sz="2400" dirty="0"/>
              <a:t>Health Canada</a:t>
            </a:r>
          </a:p>
          <a:p>
            <a:pPr marL="457200" indent="-355600">
              <a:lnSpc>
                <a:spcPct val="115000"/>
              </a:lnSpc>
              <a:spcBef>
                <a:spcPct val="0"/>
              </a:spcBef>
              <a:buSzPts val="2000"/>
              <a:buFont typeface="Courier New" panose="02070309020205020404" pitchFamily="49" charset="0"/>
              <a:buChar char="o"/>
            </a:pPr>
            <a:r>
              <a:rPr lang="en-CA" altLang="en-US" sz="2400" dirty="0"/>
              <a:t>Bureau of the Census</a:t>
            </a:r>
          </a:p>
          <a:p>
            <a:pPr marL="457200" indent="-355600">
              <a:lnSpc>
                <a:spcPct val="115000"/>
              </a:lnSpc>
              <a:spcBef>
                <a:spcPct val="0"/>
              </a:spcBef>
              <a:buSzPts val="2000"/>
              <a:buFont typeface="Courier New" panose="02070309020205020404" pitchFamily="49" charset="0"/>
              <a:buChar char="o"/>
            </a:pPr>
            <a:r>
              <a:rPr lang="en-CA" altLang="en-US" sz="2400" dirty="0"/>
              <a:t>ICPSR</a:t>
            </a:r>
          </a:p>
          <a:p>
            <a:pPr marL="457200" indent="-355600">
              <a:lnSpc>
                <a:spcPct val="115000"/>
              </a:lnSpc>
              <a:spcBef>
                <a:spcPct val="0"/>
              </a:spcBef>
              <a:buSzPts val="2000"/>
              <a:buFont typeface="Courier New" panose="02070309020205020404" pitchFamily="49" charset="0"/>
              <a:buChar char="o"/>
            </a:pPr>
            <a:r>
              <a:rPr lang="en-CA" altLang="en-US" sz="2400" dirty="0"/>
              <a:t>Bureau of Labor Statistics</a:t>
            </a:r>
          </a:p>
          <a:p>
            <a:pPr marL="457200" indent="-355600">
              <a:lnSpc>
                <a:spcPct val="115000"/>
              </a:lnSpc>
              <a:spcBef>
                <a:spcPct val="0"/>
              </a:spcBef>
              <a:buSzPts val="2000"/>
              <a:buFont typeface="Courier New" panose="02070309020205020404" pitchFamily="49" charset="0"/>
              <a:buChar char="o"/>
            </a:pPr>
            <a:r>
              <a:rPr lang="en-US" sz="2400" dirty="0"/>
              <a:t>ESRC Data Archive (UK)</a:t>
            </a:r>
          </a:p>
          <a:p>
            <a:pPr marL="457200" indent="-355600">
              <a:lnSpc>
                <a:spcPct val="115000"/>
              </a:lnSpc>
              <a:spcBef>
                <a:spcPct val="0"/>
              </a:spcBef>
              <a:buSzPts val="2000"/>
              <a:buFont typeface="Courier New" panose="02070309020205020404" pitchFamily="49" charset="0"/>
              <a:buChar char="o"/>
            </a:pPr>
            <a:r>
              <a:rPr lang="de-DE" sz="2400" dirty="0"/>
              <a:t>Zentralarchiv für Empirische Sozialforschung (GESIS)</a:t>
            </a:r>
            <a:endParaRPr lang="en-CA" altLang="en-US" sz="2400" dirty="0"/>
          </a:p>
          <a:p>
            <a:pPr marL="457200" indent="-355600">
              <a:lnSpc>
                <a:spcPct val="115000"/>
              </a:lnSpc>
              <a:spcBef>
                <a:spcPct val="0"/>
              </a:spcBef>
              <a:buSzPts val="2000"/>
              <a:buFont typeface="Courier New" panose="02070309020205020404" pitchFamily="49" charset="0"/>
              <a:buChar char="o"/>
            </a:pPr>
            <a:r>
              <a:rPr lang="en-CA" altLang="en-US" sz="2400" dirty="0"/>
              <a:t>…</a:t>
            </a:r>
            <a:endParaRPr lang="en-US" dirty="0"/>
          </a:p>
        </p:txBody>
      </p:sp>
      <p:sp>
        <p:nvSpPr>
          <p:cNvPr id="5" name="Text Placeholder 4">
            <a:extLst>
              <a:ext uri="{FF2B5EF4-FFF2-40B4-BE49-F238E27FC236}">
                <a16:creationId xmlns:a16="http://schemas.microsoft.com/office/drawing/2014/main" id="{4069BDA7-A7FB-4497-A65C-24486B55B0AD}"/>
              </a:ext>
            </a:extLst>
          </p:cNvPr>
          <p:cNvSpPr>
            <a:spLocks noGrp="1"/>
          </p:cNvSpPr>
          <p:nvPr>
            <p:ph type="body" sz="quarter" idx="3"/>
          </p:nvPr>
        </p:nvSpPr>
        <p:spPr>
          <a:xfrm>
            <a:off x="4644560" y="1216967"/>
            <a:ext cx="4041775" cy="639762"/>
          </a:xfrm>
        </p:spPr>
        <p:txBody>
          <a:bodyPr>
            <a:normAutofit/>
          </a:bodyPr>
          <a:lstStyle/>
          <a:p>
            <a:pPr algn="ctr"/>
            <a:r>
              <a:rPr lang="en-CA" altLang="en-US" u="sng" dirty="0"/>
              <a:t>Projects</a:t>
            </a:r>
            <a:endParaRPr lang="en-US" altLang="en-US" u="sng" dirty="0"/>
          </a:p>
        </p:txBody>
      </p:sp>
      <p:sp>
        <p:nvSpPr>
          <p:cNvPr id="6" name="Content Placeholder 5">
            <a:extLst>
              <a:ext uri="{FF2B5EF4-FFF2-40B4-BE49-F238E27FC236}">
                <a16:creationId xmlns:a16="http://schemas.microsoft.com/office/drawing/2014/main" id="{A43B6590-1182-4777-9263-4617FDA00C3B}"/>
              </a:ext>
            </a:extLst>
          </p:cNvPr>
          <p:cNvSpPr>
            <a:spLocks noGrp="1"/>
          </p:cNvSpPr>
          <p:nvPr>
            <p:ph sz="quarter" idx="4"/>
          </p:nvPr>
        </p:nvSpPr>
        <p:spPr>
          <a:xfrm>
            <a:off x="4630028" y="1832665"/>
            <a:ext cx="4041775" cy="3951288"/>
          </a:xfrm>
        </p:spPr>
        <p:txBody>
          <a:bodyPr>
            <a:normAutofit fontScale="92500" lnSpcReduction="20000"/>
          </a:bodyPr>
          <a:lstStyle/>
          <a:p>
            <a:pPr marL="457200">
              <a:lnSpc>
                <a:spcPct val="115000"/>
              </a:lnSpc>
              <a:spcBef>
                <a:spcPts val="500"/>
              </a:spcBef>
              <a:spcAft>
                <a:spcPts val="0"/>
              </a:spcAft>
              <a:buSzPts val="1800"/>
              <a:buFont typeface="Courier New" panose="02070309020205020404" pitchFamily="49" charset="0"/>
              <a:buChar char="o"/>
              <a:defRPr/>
            </a:pPr>
            <a:r>
              <a:rPr lang="en-US" sz="2400" dirty="0"/>
              <a:t>CESSDA Data Portal </a:t>
            </a:r>
          </a:p>
          <a:p>
            <a:pPr marL="457200">
              <a:lnSpc>
                <a:spcPct val="115000"/>
              </a:lnSpc>
              <a:spcBef>
                <a:spcPts val="0"/>
              </a:spcBef>
              <a:spcAft>
                <a:spcPts val="0"/>
              </a:spcAft>
              <a:buSzPts val="1800"/>
              <a:buFont typeface="Courier New" panose="02070309020205020404" pitchFamily="49" charset="0"/>
              <a:buChar char="o"/>
              <a:defRPr/>
            </a:pPr>
            <a:r>
              <a:rPr lang="en-US" sz="2400" dirty="0"/>
              <a:t>Australian Social Science Data Archive</a:t>
            </a:r>
          </a:p>
          <a:p>
            <a:pPr marL="457200">
              <a:lnSpc>
                <a:spcPct val="115000"/>
              </a:lnSpc>
              <a:spcBef>
                <a:spcPts val="0"/>
              </a:spcBef>
              <a:spcAft>
                <a:spcPts val="0"/>
              </a:spcAft>
              <a:buSzPts val="1800"/>
              <a:buFont typeface="Courier New" panose="02070309020205020404" pitchFamily="49" charset="0"/>
              <a:buChar char="o"/>
              <a:defRPr/>
            </a:pPr>
            <a:r>
              <a:rPr lang="en-US" sz="2400" dirty="0"/>
              <a:t>DAMES Project (UK)</a:t>
            </a:r>
          </a:p>
          <a:p>
            <a:pPr marL="457200">
              <a:lnSpc>
                <a:spcPct val="115000"/>
              </a:lnSpc>
              <a:spcBef>
                <a:spcPts val="0"/>
              </a:spcBef>
              <a:spcAft>
                <a:spcPts val="0"/>
              </a:spcAft>
              <a:buSzPts val="1800"/>
              <a:buFont typeface="Courier New" panose="02070309020205020404" pitchFamily="49" charset="0"/>
              <a:buChar char="o"/>
              <a:defRPr/>
            </a:pPr>
            <a:r>
              <a:rPr lang="en-US" sz="2400" dirty="0"/>
              <a:t>DataFirst (at University of Cape Town)</a:t>
            </a:r>
          </a:p>
          <a:p>
            <a:pPr marL="457200">
              <a:lnSpc>
                <a:spcPct val="115000"/>
              </a:lnSpc>
              <a:spcBef>
                <a:spcPts val="0"/>
              </a:spcBef>
              <a:spcAft>
                <a:spcPts val="0"/>
              </a:spcAft>
              <a:buSzPts val="1800"/>
              <a:buFont typeface="Courier New" panose="02070309020205020404" pitchFamily="49" charset="0"/>
              <a:buChar char="o"/>
              <a:defRPr/>
            </a:pPr>
            <a:r>
              <a:rPr lang="en-US" sz="2400" dirty="0"/>
              <a:t>Israel Social Science Data Center</a:t>
            </a:r>
          </a:p>
          <a:p>
            <a:pPr marL="457200">
              <a:lnSpc>
                <a:spcPct val="115000"/>
              </a:lnSpc>
              <a:spcBef>
                <a:spcPts val="0"/>
              </a:spcBef>
              <a:spcAft>
                <a:spcPts val="0"/>
              </a:spcAft>
              <a:buSzPts val="1800"/>
              <a:buFont typeface="Courier New" panose="02070309020205020404" pitchFamily="49" charset="0"/>
              <a:buChar char="o"/>
              <a:defRPr/>
            </a:pPr>
            <a:r>
              <a:rPr lang="en-US" sz="2400" dirty="0"/>
              <a:t>ICPSR Data Catalog</a:t>
            </a:r>
          </a:p>
          <a:p>
            <a:pPr marL="457200">
              <a:lnSpc>
                <a:spcPct val="115000"/>
              </a:lnSpc>
              <a:spcBef>
                <a:spcPts val="0"/>
              </a:spcBef>
              <a:spcAft>
                <a:spcPts val="0"/>
              </a:spcAft>
              <a:buSzPts val="1800"/>
              <a:buFont typeface="Courier New" panose="02070309020205020404" pitchFamily="49" charset="0"/>
              <a:buChar char="o"/>
              <a:defRPr/>
            </a:pPr>
            <a:r>
              <a:rPr lang="en-US" sz="2400" dirty="0"/>
              <a:t>ODESI (Canada)</a:t>
            </a:r>
          </a:p>
          <a:p>
            <a:pPr marL="457200">
              <a:lnSpc>
                <a:spcPct val="115000"/>
              </a:lnSpc>
              <a:spcBef>
                <a:spcPts val="0"/>
              </a:spcBef>
              <a:buSzPts val="1800"/>
              <a:buFont typeface="Courier New" panose="02070309020205020404" pitchFamily="49" charset="0"/>
              <a:buChar char="o"/>
              <a:defRPr/>
            </a:pPr>
            <a:r>
              <a:rPr lang="en-US" sz="2400" dirty="0"/>
              <a:t>Statistics New Zealand</a:t>
            </a:r>
          </a:p>
          <a:p>
            <a:pPr marL="457200">
              <a:lnSpc>
                <a:spcPct val="115000"/>
              </a:lnSpc>
              <a:spcBef>
                <a:spcPts val="0"/>
              </a:spcBef>
              <a:spcAft>
                <a:spcPts val="0"/>
              </a:spcAft>
              <a:buSzPts val="1800"/>
              <a:buFont typeface="Courier New" panose="02070309020205020404" pitchFamily="49" charset="0"/>
              <a:buChar char="o"/>
              <a:defRPr/>
            </a:pPr>
            <a:r>
              <a:rPr lang="en-US" sz="2400" dirty="0"/>
              <a:t>…</a:t>
            </a:r>
          </a:p>
          <a:p>
            <a:endParaRPr lang="en-US" dirty="0"/>
          </a:p>
        </p:txBody>
      </p:sp>
      <p:sp>
        <p:nvSpPr>
          <p:cNvPr id="7" name="Footer Placeholder 6">
            <a:extLst>
              <a:ext uri="{FF2B5EF4-FFF2-40B4-BE49-F238E27FC236}">
                <a16:creationId xmlns:a16="http://schemas.microsoft.com/office/drawing/2014/main" id="{6637DE05-9565-4BE0-8C0D-EEE960ED9F47}"/>
              </a:ext>
            </a:extLst>
          </p:cNvPr>
          <p:cNvSpPr>
            <a:spLocks noGrp="1"/>
          </p:cNvSpPr>
          <p:nvPr>
            <p:ph type="ftr" sz="quarter" idx="11"/>
          </p:nvPr>
        </p:nvSpPr>
        <p:spPr/>
        <p:txBody>
          <a:bodyPr/>
          <a:lstStyle/>
          <a:p>
            <a:r>
              <a:rPr lang="en-CA"/>
              <a:t>An Introduction to the DDI (EDDI 2020)</a:t>
            </a:r>
            <a:endParaRPr lang="nb-NO"/>
          </a:p>
        </p:txBody>
      </p:sp>
      <p:sp>
        <p:nvSpPr>
          <p:cNvPr id="8" name="Slide Number Placeholder 7">
            <a:extLst>
              <a:ext uri="{FF2B5EF4-FFF2-40B4-BE49-F238E27FC236}">
                <a16:creationId xmlns:a16="http://schemas.microsoft.com/office/drawing/2014/main" id="{9959EF9B-F7B8-407A-99D5-9882EA555A42}"/>
              </a:ext>
            </a:extLst>
          </p:cNvPr>
          <p:cNvSpPr>
            <a:spLocks noGrp="1"/>
          </p:cNvSpPr>
          <p:nvPr>
            <p:ph type="sldNum" sz="quarter" idx="12"/>
          </p:nvPr>
        </p:nvSpPr>
        <p:spPr/>
        <p:txBody>
          <a:bodyPr/>
          <a:lstStyle/>
          <a:p>
            <a:fld id="{49039DE4-B067-4327-953B-E909CE3B0AAC}" type="slidenum">
              <a:rPr lang="nb-NO" smtClean="0"/>
              <a:t>20</a:t>
            </a:fld>
            <a:endParaRPr lang="nb-NO"/>
          </a:p>
        </p:txBody>
      </p:sp>
      <p:pic>
        <p:nvPicPr>
          <p:cNvPr id="9" name="Picture 8">
            <a:extLst>
              <a:ext uri="{FF2B5EF4-FFF2-40B4-BE49-F238E27FC236}">
                <a16:creationId xmlns:a16="http://schemas.microsoft.com/office/drawing/2014/main" id="{2E739BFD-CD06-4670-901B-190F2F501CB9}"/>
              </a:ext>
            </a:extLst>
          </p:cNvPr>
          <p:cNvPicPr>
            <a:picLocks noChangeAspect="1"/>
          </p:cNvPicPr>
          <p:nvPr/>
        </p:nvPicPr>
        <p:blipFill>
          <a:blip r:embed="rId3"/>
          <a:stretch>
            <a:fillRect/>
          </a:stretch>
        </p:blipFill>
        <p:spPr>
          <a:xfrm>
            <a:off x="187221" y="5908951"/>
            <a:ext cx="2670279" cy="646232"/>
          </a:xfrm>
          <a:prstGeom prst="rect">
            <a:avLst/>
          </a:prstGeom>
        </p:spPr>
      </p:pic>
    </p:spTree>
    <p:extLst>
      <p:ext uri="{BB962C8B-B14F-4D97-AF65-F5344CB8AC3E}">
        <p14:creationId xmlns:p14="http://schemas.microsoft.com/office/powerpoint/2010/main" val="308652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CFB5-9ECA-434C-8D1C-A9FCFF774657}"/>
              </a:ext>
            </a:extLst>
          </p:cNvPr>
          <p:cNvSpPr>
            <a:spLocks noGrp="1"/>
          </p:cNvSpPr>
          <p:nvPr>
            <p:ph type="title"/>
          </p:nvPr>
        </p:nvSpPr>
        <p:spPr>
          <a:xfrm>
            <a:off x="457200" y="54917"/>
            <a:ext cx="8229600" cy="1143000"/>
          </a:xfrm>
        </p:spPr>
        <p:txBody>
          <a:bodyPr/>
          <a:lstStyle/>
          <a:p>
            <a:r>
              <a:rPr lang="en-CA" b="1" dirty="0"/>
              <a:t>DDI Users in 2020</a:t>
            </a:r>
            <a:endParaRPr lang="en-US" b="1" dirty="0"/>
          </a:p>
        </p:txBody>
      </p:sp>
      <p:sp>
        <p:nvSpPr>
          <p:cNvPr id="4" name="Footer Placeholder 3">
            <a:extLst>
              <a:ext uri="{FF2B5EF4-FFF2-40B4-BE49-F238E27FC236}">
                <a16:creationId xmlns:a16="http://schemas.microsoft.com/office/drawing/2014/main" id="{A015643F-60BF-4EC1-B95E-54A1BCA9BE9A}"/>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9053C92A-3FCF-421B-9E42-AFB3F4EC0E10}"/>
              </a:ext>
            </a:extLst>
          </p:cNvPr>
          <p:cNvSpPr>
            <a:spLocks noGrp="1"/>
          </p:cNvSpPr>
          <p:nvPr>
            <p:ph type="sldNum" sz="quarter" idx="12"/>
          </p:nvPr>
        </p:nvSpPr>
        <p:spPr/>
        <p:txBody>
          <a:bodyPr/>
          <a:lstStyle/>
          <a:p>
            <a:fld id="{49039DE4-B067-4327-953B-E909CE3B0AAC}" type="slidenum">
              <a:rPr lang="nb-NO" smtClean="0"/>
              <a:t>21</a:t>
            </a:fld>
            <a:endParaRPr lang="nb-NO"/>
          </a:p>
        </p:txBody>
      </p:sp>
      <p:pic>
        <p:nvPicPr>
          <p:cNvPr id="6" name="Picture 2" descr="https://ddialliance.org/sites/default/files/ddi-logo.jpg">
            <a:extLst>
              <a:ext uri="{FF2B5EF4-FFF2-40B4-BE49-F238E27FC236}">
                <a16:creationId xmlns:a16="http://schemas.microsoft.com/office/drawing/2014/main" id="{8BD19F5C-D7A8-43FD-8227-2F7A3ACD3A0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115" y="6032153"/>
            <a:ext cx="2668385" cy="6483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a:extLst>
              <a:ext uri="{FF2B5EF4-FFF2-40B4-BE49-F238E27FC236}">
                <a16:creationId xmlns:a16="http://schemas.microsoft.com/office/drawing/2014/main" id="{CCEA8B8E-CEB9-4E33-8306-B207BD027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0113" y="1174750"/>
            <a:ext cx="7675562" cy="4737100"/>
          </a:xfrm>
          <a:prstGeom prst="rect">
            <a:avLst/>
          </a:prstGeom>
        </p:spPr>
      </p:pic>
      <p:sp>
        <p:nvSpPr>
          <p:cNvPr id="9" name="TextBox 8">
            <a:extLst>
              <a:ext uri="{FF2B5EF4-FFF2-40B4-BE49-F238E27FC236}">
                <a16:creationId xmlns:a16="http://schemas.microsoft.com/office/drawing/2014/main" id="{ADD97EF4-D6D8-44AA-8F03-E8372FCF2698}"/>
              </a:ext>
            </a:extLst>
          </p:cNvPr>
          <p:cNvSpPr txBox="1"/>
          <p:nvPr/>
        </p:nvSpPr>
        <p:spPr>
          <a:xfrm rot="16200000">
            <a:off x="6567536" y="3011927"/>
            <a:ext cx="45720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rPr>
              <a:t>Source: </a:t>
            </a:r>
            <a:r>
              <a:rPr kumimoji="0" lang="en-US" altLang="en-US" sz="14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hlinkClick r:id="rId4"/>
              </a:rPr>
              <a:t>https://ddialliance.org/community/join</a:t>
            </a:r>
            <a:r>
              <a:rPr kumimoji="0" lang="en-US" altLang="en-US" sz="14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rPr>
              <a:t> </a:t>
            </a:r>
          </a:p>
        </p:txBody>
      </p:sp>
    </p:spTree>
    <p:extLst>
      <p:ext uri="{BB962C8B-B14F-4D97-AF65-F5344CB8AC3E}">
        <p14:creationId xmlns:p14="http://schemas.microsoft.com/office/powerpoint/2010/main" val="203471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FD3B-49F9-41C8-919A-3EDCAE9FB6D1}"/>
              </a:ext>
            </a:extLst>
          </p:cNvPr>
          <p:cNvSpPr>
            <a:spLocks noGrp="1"/>
          </p:cNvSpPr>
          <p:nvPr>
            <p:ph type="title"/>
          </p:nvPr>
        </p:nvSpPr>
        <p:spPr/>
        <p:txBody>
          <a:bodyPr/>
          <a:lstStyle/>
          <a:p>
            <a:r>
              <a:rPr lang="en-CA" b="1" dirty="0"/>
              <a:t>DDI Audiences</a:t>
            </a:r>
            <a:endParaRPr lang="en-US" b="1" dirty="0"/>
          </a:p>
        </p:txBody>
      </p:sp>
      <p:sp>
        <p:nvSpPr>
          <p:cNvPr id="3" name="Content Placeholder 2">
            <a:extLst>
              <a:ext uri="{FF2B5EF4-FFF2-40B4-BE49-F238E27FC236}">
                <a16:creationId xmlns:a16="http://schemas.microsoft.com/office/drawing/2014/main" id="{5434ECA9-38C1-43FD-BFDD-9D20BE69F2B4}"/>
              </a:ext>
            </a:extLst>
          </p:cNvPr>
          <p:cNvSpPr>
            <a:spLocks noGrp="1"/>
          </p:cNvSpPr>
          <p:nvPr>
            <p:ph idx="1"/>
          </p:nvPr>
        </p:nvSpPr>
        <p:spPr/>
        <p:txBody>
          <a:bodyPr/>
          <a:lstStyle/>
          <a:p>
            <a:r>
              <a:rPr lang="en-CA" dirty="0"/>
              <a:t>Librarians</a:t>
            </a:r>
          </a:p>
          <a:p>
            <a:r>
              <a:rPr lang="en-CA" dirty="0"/>
              <a:t>Managers</a:t>
            </a:r>
          </a:p>
          <a:p>
            <a:r>
              <a:rPr lang="en-CA" dirty="0"/>
              <a:t>Repositories</a:t>
            </a:r>
          </a:p>
          <a:p>
            <a:r>
              <a:rPr lang="en-CA" dirty="0"/>
              <a:t>Researchers</a:t>
            </a:r>
          </a:p>
          <a:p>
            <a:r>
              <a:rPr lang="en-CA" dirty="0"/>
              <a:t>Developers </a:t>
            </a:r>
          </a:p>
          <a:p>
            <a:r>
              <a:rPr lang="en-CA" dirty="0"/>
              <a:t>For more information, check out the DDI Alliance </a:t>
            </a:r>
            <a:r>
              <a:rPr lang="en-CA" dirty="0">
                <a:hlinkClick r:id="rId3"/>
              </a:rPr>
              <a:t>website</a:t>
            </a:r>
            <a:r>
              <a:rPr lang="en-CA" dirty="0"/>
              <a:t> </a:t>
            </a:r>
            <a:endParaRPr lang="en-US" dirty="0"/>
          </a:p>
        </p:txBody>
      </p:sp>
      <p:sp>
        <p:nvSpPr>
          <p:cNvPr id="4" name="Footer Placeholder 3">
            <a:extLst>
              <a:ext uri="{FF2B5EF4-FFF2-40B4-BE49-F238E27FC236}">
                <a16:creationId xmlns:a16="http://schemas.microsoft.com/office/drawing/2014/main" id="{51310265-6FF8-4A27-8C3B-70C9FF545949}"/>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1F2DAA90-AEEC-4409-BFD0-0030B0714319}"/>
              </a:ext>
            </a:extLst>
          </p:cNvPr>
          <p:cNvSpPr>
            <a:spLocks noGrp="1"/>
          </p:cNvSpPr>
          <p:nvPr>
            <p:ph type="sldNum" sz="quarter" idx="12"/>
          </p:nvPr>
        </p:nvSpPr>
        <p:spPr/>
        <p:txBody>
          <a:bodyPr/>
          <a:lstStyle/>
          <a:p>
            <a:fld id="{49039DE4-B067-4327-953B-E909CE3B0AAC}" type="slidenum">
              <a:rPr lang="nb-NO" smtClean="0"/>
              <a:t>22</a:t>
            </a:fld>
            <a:endParaRPr lang="nb-NO"/>
          </a:p>
        </p:txBody>
      </p:sp>
      <p:pic>
        <p:nvPicPr>
          <p:cNvPr id="6" name="Picture 5">
            <a:extLst>
              <a:ext uri="{FF2B5EF4-FFF2-40B4-BE49-F238E27FC236}">
                <a16:creationId xmlns:a16="http://schemas.microsoft.com/office/drawing/2014/main" id="{A7242697-D928-46A6-B4D2-DE951C868734}"/>
              </a:ext>
            </a:extLst>
          </p:cNvPr>
          <p:cNvPicPr>
            <a:picLocks noChangeAspect="1"/>
          </p:cNvPicPr>
          <p:nvPr/>
        </p:nvPicPr>
        <p:blipFill>
          <a:blip r:embed="rId4"/>
          <a:stretch>
            <a:fillRect/>
          </a:stretch>
        </p:blipFill>
        <p:spPr>
          <a:xfrm>
            <a:off x="421854" y="5937130"/>
            <a:ext cx="2670279" cy="646232"/>
          </a:xfrm>
          <a:prstGeom prst="rect">
            <a:avLst/>
          </a:prstGeom>
        </p:spPr>
      </p:pic>
    </p:spTree>
    <p:extLst>
      <p:ext uri="{BB962C8B-B14F-4D97-AF65-F5344CB8AC3E}">
        <p14:creationId xmlns:p14="http://schemas.microsoft.com/office/powerpoint/2010/main" val="242932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1E36-0F7C-423F-BDA4-46030CFDE23C}"/>
              </a:ext>
            </a:extLst>
          </p:cNvPr>
          <p:cNvSpPr>
            <a:spLocks noGrp="1"/>
          </p:cNvSpPr>
          <p:nvPr>
            <p:ph type="title"/>
          </p:nvPr>
        </p:nvSpPr>
        <p:spPr/>
        <p:txBody>
          <a:bodyPr/>
          <a:lstStyle/>
          <a:p>
            <a:r>
              <a:rPr lang="en-CA" altLang="en-US" b="1" dirty="0"/>
              <a:t>Caveat!</a:t>
            </a:r>
            <a:endParaRPr lang="en-US" b="1" dirty="0"/>
          </a:p>
        </p:txBody>
      </p:sp>
      <p:sp>
        <p:nvSpPr>
          <p:cNvPr id="3" name="Content Placeholder 2">
            <a:extLst>
              <a:ext uri="{FF2B5EF4-FFF2-40B4-BE49-F238E27FC236}">
                <a16:creationId xmlns:a16="http://schemas.microsoft.com/office/drawing/2014/main" id="{445C9CBD-5258-4FA2-AAD9-8502C37F33B5}"/>
              </a:ext>
            </a:extLst>
          </p:cNvPr>
          <p:cNvSpPr>
            <a:spLocks noGrp="1"/>
          </p:cNvSpPr>
          <p:nvPr>
            <p:ph idx="1"/>
          </p:nvPr>
        </p:nvSpPr>
        <p:spPr/>
        <p:txBody>
          <a:bodyPr/>
          <a:lstStyle/>
          <a:p>
            <a:pPr eaLnBrk="1" hangingPunct="1">
              <a:defRPr/>
            </a:pPr>
            <a:r>
              <a:rPr lang="en-CA" altLang="en-US" dirty="0"/>
              <a:t>DDI is a powerful metadata standard provided that </a:t>
            </a:r>
          </a:p>
          <a:p>
            <a:pPr lvl="1" eaLnBrk="1" hangingPunct="1">
              <a:buFont typeface="Courier New" panose="02070309020205020404" pitchFamily="49" charset="0"/>
              <a:buChar char="o"/>
              <a:defRPr/>
            </a:pPr>
            <a:r>
              <a:rPr lang="en-CA" altLang="en-US" i="1" dirty="0"/>
              <a:t>the correct information is entered into the appropriate fields when marking up the document</a:t>
            </a:r>
          </a:p>
          <a:p>
            <a:endParaRPr lang="en-US" dirty="0"/>
          </a:p>
        </p:txBody>
      </p:sp>
      <p:sp>
        <p:nvSpPr>
          <p:cNvPr id="4" name="Footer Placeholder 3">
            <a:extLst>
              <a:ext uri="{FF2B5EF4-FFF2-40B4-BE49-F238E27FC236}">
                <a16:creationId xmlns:a16="http://schemas.microsoft.com/office/drawing/2014/main" id="{1710D584-CA22-4680-B1CE-C3E513002F1A}"/>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C7739DE1-92F7-4063-BAE9-803589E146EF}"/>
              </a:ext>
            </a:extLst>
          </p:cNvPr>
          <p:cNvSpPr>
            <a:spLocks noGrp="1"/>
          </p:cNvSpPr>
          <p:nvPr>
            <p:ph type="sldNum" sz="quarter" idx="12"/>
          </p:nvPr>
        </p:nvSpPr>
        <p:spPr/>
        <p:txBody>
          <a:bodyPr/>
          <a:lstStyle/>
          <a:p>
            <a:fld id="{49039DE4-B067-4327-953B-E909CE3B0AAC}" type="slidenum">
              <a:rPr lang="nb-NO" smtClean="0"/>
              <a:t>23</a:t>
            </a:fld>
            <a:endParaRPr lang="nb-NO"/>
          </a:p>
        </p:txBody>
      </p:sp>
      <p:pic>
        <p:nvPicPr>
          <p:cNvPr id="6" name="Picture 5">
            <a:extLst>
              <a:ext uri="{FF2B5EF4-FFF2-40B4-BE49-F238E27FC236}">
                <a16:creationId xmlns:a16="http://schemas.microsoft.com/office/drawing/2014/main" id="{41B8E73E-9153-46CE-921A-77F67D2F73A3}"/>
              </a:ext>
            </a:extLst>
          </p:cNvPr>
          <p:cNvPicPr>
            <a:picLocks noChangeAspect="1"/>
          </p:cNvPicPr>
          <p:nvPr/>
        </p:nvPicPr>
        <p:blipFill>
          <a:blip r:embed="rId3"/>
          <a:stretch>
            <a:fillRect/>
          </a:stretch>
        </p:blipFill>
        <p:spPr>
          <a:xfrm>
            <a:off x="421854" y="5937130"/>
            <a:ext cx="2670279" cy="646232"/>
          </a:xfrm>
          <a:prstGeom prst="rect">
            <a:avLst/>
          </a:prstGeom>
        </p:spPr>
      </p:pic>
    </p:spTree>
    <p:extLst>
      <p:ext uri="{BB962C8B-B14F-4D97-AF65-F5344CB8AC3E}">
        <p14:creationId xmlns:p14="http://schemas.microsoft.com/office/powerpoint/2010/main" val="22621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2B94-C43E-4C41-B27E-F969A9825D88}"/>
              </a:ext>
            </a:extLst>
          </p:cNvPr>
          <p:cNvSpPr>
            <a:spLocks noGrp="1"/>
          </p:cNvSpPr>
          <p:nvPr>
            <p:ph type="title"/>
          </p:nvPr>
        </p:nvSpPr>
        <p:spPr/>
        <p:txBody>
          <a:bodyPr>
            <a:normAutofit/>
          </a:bodyPr>
          <a:lstStyle/>
          <a:p>
            <a:r>
              <a:rPr lang="en-US" sz="4400" b="1" dirty="0"/>
              <a:t>DDI Products</a:t>
            </a:r>
            <a:endParaRPr lang="en-US" b="1" dirty="0"/>
          </a:p>
        </p:txBody>
      </p:sp>
      <p:sp>
        <p:nvSpPr>
          <p:cNvPr id="3" name="Content Placeholder 2">
            <a:extLst>
              <a:ext uri="{FF2B5EF4-FFF2-40B4-BE49-F238E27FC236}">
                <a16:creationId xmlns:a16="http://schemas.microsoft.com/office/drawing/2014/main" id="{0E53BEAF-BA26-40F9-A54F-CA0212D24FB9}"/>
              </a:ext>
            </a:extLst>
          </p:cNvPr>
          <p:cNvSpPr>
            <a:spLocks noGrp="1"/>
          </p:cNvSpPr>
          <p:nvPr>
            <p:ph idx="1"/>
          </p:nvPr>
        </p:nvSpPr>
        <p:spPr>
          <a:xfrm>
            <a:off x="445513" y="1469003"/>
            <a:ext cx="8229600" cy="4525963"/>
          </a:xfrm>
        </p:spPr>
        <p:txBody>
          <a:bodyPr>
            <a:noAutofit/>
          </a:bodyPr>
          <a:lstStyle/>
          <a:p>
            <a:r>
              <a:rPr lang="en-US" sz="2800" dirty="0"/>
              <a:t>The DDI standard has developed over time</a:t>
            </a:r>
          </a:p>
          <a:p>
            <a:pPr lvl="1">
              <a:buFont typeface="Courier New" panose="02070309020205020404" pitchFamily="49" charset="0"/>
              <a:buChar char="o"/>
            </a:pPr>
            <a:r>
              <a:rPr lang="en-US" dirty="0"/>
              <a:t>Continues to develop based on what users want </a:t>
            </a:r>
            <a:endParaRPr lang="en-US" sz="2800" dirty="0"/>
          </a:p>
          <a:p>
            <a:r>
              <a:rPr lang="en-US" sz="2800" dirty="0"/>
              <a:t>Currently has three main products</a:t>
            </a:r>
          </a:p>
          <a:p>
            <a:pPr lvl="1" indent="-342900">
              <a:buFont typeface="Courier New" panose="02070309020205020404" pitchFamily="49" charset="0"/>
              <a:buChar char="o"/>
            </a:pPr>
            <a:r>
              <a:rPr lang="en-US" dirty="0"/>
              <a:t>DDI Codebook </a:t>
            </a:r>
          </a:p>
          <a:p>
            <a:pPr lvl="1" indent="-342900">
              <a:buFont typeface="Courier New" panose="02070309020205020404" pitchFamily="49" charset="0"/>
              <a:buChar char="o"/>
            </a:pPr>
            <a:r>
              <a:rPr lang="en-US" dirty="0"/>
              <a:t>DDI Lifecycle </a:t>
            </a:r>
          </a:p>
          <a:p>
            <a:pPr lvl="1" indent="-342900">
              <a:buFont typeface="Courier New" panose="02070309020205020404" pitchFamily="49" charset="0"/>
              <a:buChar char="o"/>
            </a:pPr>
            <a:r>
              <a:rPr lang="en-US" dirty="0"/>
              <a:t>DDI CDI (forthcoming)</a:t>
            </a:r>
            <a:endParaRPr lang="en-US" sz="2800" dirty="0"/>
          </a:p>
          <a:p>
            <a:r>
              <a:rPr lang="en-US" sz="2800" dirty="0"/>
              <a:t>Each designed for a different purpose</a:t>
            </a:r>
          </a:p>
        </p:txBody>
      </p:sp>
      <p:sp>
        <p:nvSpPr>
          <p:cNvPr id="4" name="Footer Placeholder 3">
            <a:extLst>
              <a:ext uri="{FF2B5EF4-FFF2-40B4-BE49-F238E27FC236}">
                <a16:creationId xmlns:a16="http://schemas.microsoft.com/office/drawing/2014/main" id="{164E01EB-405F-4648-A5D1-2706F9D7BD31}"/>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1A78F15A-6464-419E-9A33-BD7986EC968A}"/>
              </a:ext>
            </a:extLst>
          </p:cNvPr>
          <p:cNvSpPr>
            <a:spLocks noGrp="1"/>
          </p:cNvSpPr>
          <p:nvPr>
            <p:ph type="sldNum" sz="quarter" idx="12"/>
          </p:nvPr>
        </p:nvSpPr>
        <p:spPr/>
        <p:txBody>
          <a:bodyPr/>
          <a:lstStyle/>
          <a:p>
            <a:fld id="{49039DE4-B067-4327-953B-E909CE3B0AAC}" type="slidenum">
              <a:rPr lang="nb-NO" smtClean="0"/>
              <a:t>24</a:t>
            </a:fld>
            <a:endParaRPr lang="nb-NO"/>
          </a:p>
        </p:txBody>
      </p:sp>
      <p:pic>
        <p:nvPicPr>
          <p:cNvPr id="6" name="Picture 2" descr="https://ddialliance.org/sites/default/files/ddi-logo.jpg">
            <a:extLst>
              <a:ext uri="{FF2B5EF4-FFF2-40B4-BE49-F238E27FC236}">
                <a16:creationId xmlns:a16="http://schemas.microsoft.com/office/drawing/2014/main" id="{A4126574-312A-43E1-AA47-D80D5BCDAE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73" y="59847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3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8D50-3C6F-4CE1-9690-E2D3AB2DC529}"/>
              </a:ext>
            </a:extLst>
          </p:cNvPr>
          <p:cNvSpPr>
            <a:spLocks noGrp="1"/>
          </p:cNvSpPr>
          <p:nvPr>
            <p:ph type="title"/>
          </p:nvPr>
        </p:nvSpPr>
        <p:spPr/>
        <p:txBody>
          <a:bodyPr>
            <a:normAutofit/>
          </a:bodyPr>
          <a:lstStyle/>
          <a:p>
            <a:r>
              <a:rPr lang="de" b="1" dirty="0">
                <a:ea typeface="Arial"/>
                <a:cs typeface="Arial"/>
                <a:sym typeface="Arial"/>
              </a:rPr>
              <a:t>DDI Codebook</a:t>
            </a:r>
            <a:endParaRPr lang="en-US" b="1" dirty="0"/>
          </a:p>
        </p:txBody>
      </p:sp>
      <p:sp>
        <p:nvSpPr>
          <p:cNvPr id="3" name="Content Placeholder 2">
            <a:extLst>
              <a:ext uri="{FF2B5EF4-FFF2-40B4-BE49-F238E27FC236}">
                <a16:creationId xmlns:a16="http://schemas.microsoft.com/office/drawing/2014/main" id="{F2372D25-5E2D-46FF-912C-F9A98F11BD30}"/>
              </a:ext>
            </a:extLst>
          </p:cNvPr>
          <p:cNvSpPr>
            <a:spLocks noGrp="1"/>
          </p:cNvSpPr>
          <p:nvPr>
            <p:ph idx="1"/>
          </p:nvPr>
        </p:nvSpPr>
        <p:spPr/>
        <p:txBody>
          <a:bodyPr/>
          <a:lstStyle/>
          <a:p>
            <a:pPr marL="0" indent="0">
              <a:buNone/>
            </a:pPr>
            <a:r>
              <a:rPr lang="en-CA" dirty="0"/>
              <a:t> </a:t>
            </a:r>
            <a:endParaRPr lang="en-US" dirty="0"/>
          </a:p>
        </p:txBody>
      </p:sp>
      <p:sp>
        <p:nvSpPr>
          <p:cNvPr id="4" name="Footer Placeholder 3">
            <a:extLst>
              <a:ext uri="{FF2B5EF4-FFF2-40B4-BE49-F238E27FC236}">
                <a16:creationId xmlns:a16="http://schemas.microsoft.com/office/drawing/2014/main" id="{EC8547BC-4811-4A80-BAB7-0A510746B969}"/>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D4F87F6B-9F95-4138-90DE-83D2291BA816}"/>
              </a:ext>
            </a:extLst>
          </p:cNvPr>
          <p:cNvSpPr>
            <a:spLocks noGrp="1"/>
          </p:cNvSpPr>
          <p:nvPr>
            <p:ph type="sldNum" sz="quarter" idx="12"/>
          </p:nvPr>
        </p:nvSpPr>
        <p:spPr/>
        <p:txBody>
          <a:bodyPr/>
          <a:lstStyle/>
          <a:p>
            <a:fld id="{49039DE4-B067-4327-953B-E909CE3B0AAC}" type="slidenum">
              <a:rPr lang="nb-NO" smtClean="0"/>
              <a:t>25</a:t>
            </a:fld>
            <a:endParaRPr lang="nb-NO"/>
          </a:p>
        </p:txBody>
      </p:sp>
      <p:grpSp>
        <p:nvGrpSpPr>
          <p:cNvPr id="6" name="Group 9">
            <a:extLst>
              <a:ext uri="{FF2B5EF4-FFF2-40B4-BE49-F238E27FC236}">
                <a16:creationId xmlns:a16="http://schemas.microsoft.com/office/drawing/2014/main" id="{955D3E2E-0A2B-4FE5-992C-A76E709363EC}"/>
              </a:ext>
            </a:extLst>
          </p:cNvPr>
          <p:cNvGrpSpPr/>
          <p:nvPr/>
        </p:nvGrpSpPr>
        <p:grpSpPr>
          <a:xfrm>
            <a:off x="0" y="1606409"/>
            <a:ext cx="9036496" cy="4270863"/>
            <a:chOff x="1535613" y="1863349"/>
            <a:chExt cx="8645862" cy="2742688"/>
          </a:xfrm>
        </p:grpSpPr>
        <p:pic>
          <p:nvPicPr>
            <p:cNvPr id="7" name="Google Shape;101;p20">
              <a:extLst>
                <a:ext uri="{FF2B5EF4-FFF2-40B4-BE49-F238E27FC236}">
                  <a16:creationId xmlns:a16="http://schemas.microsoft.com/office/drawing/2014/main" id="{38439443-35EE-4AA4-882F-E32BF25C7AB7}"/>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431735" y="2474944"/>
              <a:ext cx="2288032" cy="1526100"/>
            </a:xfrm>
            <a:prstGeom prst="rect">
              <a:avLst/>
            </a:prstGeom>
            <a:noFill/>
            <a:ln>
              <a:noFill/>
            </a:ln>
          </p:spPr>
        </p:pic>
        <p:sp>
          <p:nvSpPr>
            <p:cNvPr id="8" name="Google Shape;104;p20">
              <a:extLst>
                <a:ext uri="{FF2B5EF4-FFF2-40B4-BE49-F238E27FC236}">
                  <a16:creationId xmlns:a16="http://schemas.microsoft.com/office/drawing/2014/main" id="{B5E4ADE1-5751-4E9E-A98E-A392FB606DA9}"/>
                </a:ext>
              </a:extLst>
            </p:cNvPr>
            <p:cNvSpPr txBox="1"/>
            <p:nvPr/>
          </p:nvSpPr>
          <p:spPr>
            <a:xfrm>
              <a:off x="1535613" y="4270637"/>
              <a:ext cx="2052600" cy="335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sz="1600" kern="0" dirty="0">
                  <a:solidFill>
                    <a:srgbClr val="000000"/>
                  </a:solidFill>
                  <a:latin typeface="Calibri" panose="020F0502020204030204" pitchFamily="34" charset="0"/>
                  <a:cs typeface="Calibri" panose="020F0502020204030204" pitchFamily="34" charset="0"/>
                  <a:sym typeface="Arial"/>
                </a:rPr>
                <a:t>Lost Metadata Manager</a:t>
              </a:r>
              <a:endParaRPr sz="1600" kern="0" dirty="0">
                <a:solidFill>
                  <a:srgbClr val="000000"/>
                </a:solidFill>
                <a:latin typeface="Calibri" panose="020F0502020204030204" pitchFamily="34" charset="0"/>
                <a:cs typeface="Calibri" panose="020F0502020204030204" pitchFamily="34" charset="0"/>
                <a:sym typeface="Arial"/>
              </a:endParaRPr>
            </a:p>
          </p:txBody>
        </p:sp>
        <p:cxnSp>
          <p:nvCxnSpPr>
            <p:cNvPr id="9" name="Google Shape;103;p20">
              <a:extLst>
                <a:ext uri="{FF2B5EF4-FFF2-40B4-BE49-F238E27FC236}">
                  <a16:creationId xmlns:a16="http://schemas.microsoft.com/office/drawing/2014/main" id="{0F054879-15AA-49B7-8C5E-44E2B51E2482}"/>
                </a:ext>
              </a:extLst>
            </p:cNvPr>
            <p:cNvCxnSpPr>
              <a:stCxn id="8" idx="0"/>
            </p:cNvCxnSpPr>
            <p:nvPr/>
          </p:nvCxnSpPr>
          <p:spPr>
            <a:xfrm flipV="1">
              <a:off x="2561914" y="3337676"/>
              <a:ext cx="1026300" cy="932961"/>
            </a:xfrm>
            <a:prstGeom prst="straightConnector1">
              <a:avLst/>
            </a:prstGeom>
            <a:noFill/>
            <a:ln w="28575" cap="flat" cmpd="sng">
              <a:solidFill>
                <a:srgbClr val="FF00FF"/>
              </a:solidFill>
              <a:prstDash val="solid"/>
              <a:round/>
              <a:headEnd type="none" w="med" len="med"/>
              <a:tailEnd type="triangle" w="med" len="med"/>
            </a:ln>
          </p:spPr>
        </p:cxnSp>
        <p:pic>
          <p:nvPicPr>
            <p:cNvPr id="10" name="Google Shape;99;p20">
              <a:extLst>
                <a:ext uri="{FF2B5EF4-FFF2-40B4-BE49-F238E27FC236}">
                  <a16:creationId xmlns:a16="http://schemas.microsoft.com/office/drawing/2014/main" id="{D0064C8B-6642-4C51-9F2A-CB369F84D6DE}"/>
                </a:ext>
              </a:extLst>
            </p:cNvPr>
            <p:cNvPicPr preferRelativeResize="0"/>
            <p:nvPr/>
          </p:nvPicPr>
          <p:blipFill>
            <a:blip r:embed="rId4">
              <a:alphaModFix amt="25000"/>
            </a:blip>
            <a:stretch>
              <a:fillRect/>
            </a:stretch>
          </p:blipFill>
          <p:spPr>
            <a:xfrm rot="5400024">
              <a:off x="5451460" y="2240749"/>
              <a:ext cx="1355322" cy="2041930"/>
            </a:xfrm>
            <a:prstGeom prst="rect">
              <a:avLst/>
            </a:prstGeom>
            <a:noFill/>
            <a:ln>
              <a:noFill/>
            </a:ln>
          </p:spPr>
        </p:pic>
        <p:cxnSp>
          <p:nvCxnSpPr>
            <p:cNvPr id="11" name="Google Shape;105;p20">
              <a:extLst>
                <a:ext uri="{FF2B5EF4-FFF2-40B4-BE49-F238E27FC236}">
                  <a16:creationId xmlns:a16="http://schemas.microsoft.com/office/drawing/2014/main" id="{B40A0518-A5B9-41F7-A2CE-D731CBF1E6DA}"/>
                </a:ext>
              </a:extLst>
            </p:cNvPr>
            <p:cNvCxnSpPr/>
            <p:nvPr/>
          </p:nvCxnSpPr>
          <p:spPr>
            <a:xfrm>
              <a:off x="4882077" y="3278441"/>
              <a:ext cx="2837402" cy="0"/>
            </a:xfrm>
            <a:prstGeom prst="straightConnector1">
              <a:avLst/>
            </a:prstGeom>
            <a:noFill/>
            <a:ln w="76200" cap="flat" cmpd="sng">
              <a:solidFill>
                <a:srgbClr val="38761D"/>
              </a:solidFill>
              <a:prstDash val="solid"/>
              <a:round/>
              <a:headEnd type="none" w="med" len="med"/>
              <a:tailEnd type="triangle" w="med" len="med"/>
            </a:ln>
          </p:spPr>
        </p:cxnSp>
        <p:pic>
          <p:nvPicPr>
            <p:cNvPr id="12" name="Google Shape;102;p20">
              <a:extLst>
                <a:ext uri="{FF2B5EF4-FFF2-40B4-BE49-F238E27FC236}">
                  <a16:creationId xmlns:a16="http://schemas.microsoft.com/office/drawing/2014/main" id="{DF51066E-082D-40DD-B7D7-6AAC41DAB9E8}"/>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719480" y="2568475"/>
              <a:ext cx="2393102" cy="1419934"/>
            </a:xfrm>
            <a:prstGeom prst="rect">
              <a:avLst/>
            </a:prstGeom>
            <a:noFill/>
            <a:ln>
              <a:noFill/>
            </a:ln>
          </p:spPr>
        </p:pic>
        <p:sp>
          <p:nvSpPr>
            <p:cNvPr id="13" name="Google Shape;108;p20">
              <a:extLst>
                <a:ext uri="{FF2B5EF4-FFF2-40B4-BE49-F238E27FC236}">
                  <a16:creationId xmlns:a16="http://schemas.microsoft.com/office/drawing/2014/main" id="{4D9355ED-C98B-411F-8CF9-4DA91066048B}"/>
                </a:ext>
              </a:extLst>
            </p:cNvPr>
            <p:cNvSpPr txBox="1"/>
            <p:nvPr/>
          </p:nvSpPr>
          <p:spPr>
            <a:xfrm>
              <a:off x="2431676" y="2016393"/>
              <a:ext cx="2288100" cy="335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sz="2000" b="1" kern="0" dirty="0">
                  <a:solidFill>
                    <a:srgbClr val="000000"/>
                  </a:solidFill>
                  <a:latin typeface="Calibri" panose="020F0502020204030204" pitchFamily="34" charset="0"/>
                  <a:cs typeface="Calibri" panose="020F0502020204030204" pitchFamily="34" charset="0"/>
                  <a:sym typeface="Arial"/>
                </a:rPr>
                <a:t>Metadata </a:t>
              </a:r>
              <a:r>
                <a:rPr lang="en-US" sz="2000" b="1" kern="0" dirty="0">
                  <a:solidFill>
                    <a:srgbClr val="000000"/>
                  </a:solidFill>
                  <a:latin typeface="Calibri" panose="020F0502020204030204" pitchFamily="34" charset="0"/>
                  <a:cs typeface="Calibri" panose="020F0502020204030204" pitchFamily="34" charset="0"/>
                  <a:sym typeface="Arial"/>
                </a:rPr>
                <a:t>n</a:t>
              </a:r>
              <a:r>
                <a:rPr lang="de" sz="2000" b="1" kern="0" dirty="0">
                  <a:solidFill>
                    <a:srgbClr val="000000"/>
                  </a:solidFill>
                  <a:latin typeface="Calibri" panose="020F0502020204030204" pitchFamily="34" charset="0"/>
                  <a:cs typeface="Calibri" panose="020F0502020204030204" pitchFamily="34" charset="0"/>
                  <a:sym typeface="Arial"/>
                </a:rPr>
                <a:t>ot structured</a:t>
              </a:r>
              <a:endParaRPr sz="2000" b="1" kern="0" dirty="0">
                <a:solidFill>
                  <a:srgbClr val="000000"/>
                </a:solidFill>
                <a:latin typeface="Calibri" panose="020F0502020204030204" pitchFamily="34" charset="0"/>
                <a:cs typeface="Calibri" panose="020F0502020204030204" pitchFamily="34" charset="0"/>
                <a:sym typeface="Arial"/>
              </a:endParaRPr>
            </a:p>
          </p:txBody>
        </p:sp>
        <p:sp>
          <p:nvSpPr>
            <p:cNvPr id="14" name="Google Shape;107;p20">
              <a:extLst>
                <a:ext uri="{FF2B5EF4-FFF2-40B4-BE49-F238E27FC236}">
                  <a16:creationId xmlns:a16="http://schemas.microsoft.com/office/drawing/2014/main" id="{58C74FDB-9389-4F91-8911-B55851616E8D}"/>
                </a:ext>
              </a:extLst>
            </p:cNvPr>
            <p:cNvSpPr txBox="1"/>
            <p:nvPr/>
          </p:nvSpPr>
          <p:spPr>
            <a:xfrm>
              <a:off x="7590055" y="1863349"/>
              <a:ext cx="2591420" cy="482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sz="2000" b="1" kern="0" dirty="0">
                  <a:solidFill>
                    <a:srgbClr val="000000"/>
                  </a:solidFill>
                  <a:latin typeface="Calibri" panose="020F0502020204030204" pitchFamily="34" charset="0"/>
                  <a:cs typeface="Calibri" panose="020F0502020204030204" pitchFamily="34" charset="0"/>
                  <a:sym typeface="Arial"/>
                </a:rPr>
                <a:t>Metadata structured by DDI Codebook standard</a:t>
              </a:r>
              <a:endParaRPr sz="2000" b="1" kern="0" dirty="0">
                <a:solidFill>
                  <a:srgbClr val="000000"/>
                </a:solidFill>
                <a:latin typeface="Calibri" panose="020F0502020204030204" pitchFamily="34" charset="0"/>
                <a:cs typeface="Calibri" panose="020F0502020204030204" pitchFamily="34" charset="0"/>
                <a:sym typeface="Arial"/>
              </a:endParaRPr>
            </a:p>
          </p:txBody>
        </p:sp>
        <p:sp>
          <p:nvSpPr>
            <p:cNvPr id="15" name="Google Shape;106;p20">
              <a:extLst>
                <a:ext uri="{FF2B5EF4-FFF2-40B4-BE49-F238E27FC236}">
                  <a16:creationId xmlns:a16="http://schemas.microsoft.com/office/drawing/2014/main" id="{01237F49-9D82-4B98-9965-C2E8DAC43A4E}"/>
                </a:ext>
              </a:extLst>
            </p:cNvPr>
            <p:cNvSpPr txBox="1"/>
            <p:nvPr/>
          </p:nvSpPr>
          <p:spPr>
            <a:xfrm>
              <a:off x="5108156" y="2247485"/>
              <a:ext cx="2254500" cy="335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i="1" kern="0" dirty="0">
                  <a:solidFill>
                    <a:srgbClr val="999999"/>
                  </a:solidFill>
                  <a:latin typeface="Calibri" panose="020F0502020204030204" pitchFamily="34" charset="0"/>
                  <a:cs typeface="Calibri" panose="020F0502020204030204" pitchFamily="34" charset="0"/>
                  <a:sym typeface="Arial"/>
                </a:rPr>
                <a:t>DDI Codebook structures</a:t>
              </a:r>
              <a:endParaRPr sz="2400" i="1" kern="0" dirty="0">
                <a:solidFill>
                  <a:srgbClr val="999999"/>
                </a:solidFill>
                <a:latin typeface="Calibri" panose="020F0502020204030204" pitchFamily="34" charset="0"/>
                <a:cs typeface="Calibri" panose="020F0502020204030204" pitchFamily="34" charset="0"/>
                <a:sym typeface="Arial"/>
              </a:endParaRPr>
            </a:p>
          </p:txBody>
        </p:sp>
      </p:grpSp>
      <p:pic>
        <p:nvPicPr>
          <p:cNvPr id="16" name="Picture 2" descr="https://ddialliance.org/sites/default/files/ddi-logo.jpg">
            <a:extLst>
              <a:ext uri="{FF2B5EF4-FFF2-40B4-BE49-F238E27FC236}">
                <a16:creationId xmlns:a16="http://schemas.microsoft.com/office/drawing/2014/main" id="{28C699AF-97C2-45EC-B8C4-6D42F80597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76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p:txBody>
          <a:bodyPr>
            <a:normAutofit/>
          </a:bodyPr>
          <a:lstStyle/>
          <a:p>
            <a:pPr algn="ctr"/>
            <a:r>
              <a:rPr lang="de" sz="4400" b="1" dirty="0">
                <a:latin typeface="+mn-lt"/>
                <a:ea typeface="Arial"/>
                <a:cs typeface="Arial"/>
                <a:sym typeface="Arial"/>
              </a:rPr>
              <a:t>DDI Lifecycle</a:t>
            </a:r>
            <a:endParaRPr lang="fr-CA" sz="4400" b="1" dirty="0">
              <a:latin typeface="+mn-lt"/>
            </a:endParaRPr>
          </a:p>
        </p:txBody>
      </p:sp>
      <p:pic>
        <p:nvPicPr>
          <p:cNvPr id="5" name="Google Shape;116;p21"/>
          <p:cNvPicPr preferRelativeResize="0"/>
          <p:nvPr/>
        </p:nvPicPr>
        <p:blipFill>
          <a:blip r:embed="rId3">
            <a:alphaModFix/>
          </a:blip>
          <a:stretch>
            <a:fillRect/>
          </a:stretch>
        </p:blipFill>
        <p:spPr>
          <a:xfrm>
            <a:off x="831508" y="2224300"/>
            <a:ext cx="2289600" cy="1526401"/>
          </a:xfrm>
          <a:prstGeom prst="rect">
            <a:avLst/>
          </a:prstGeom>
          <a:noFill/>
          <a:ln>
            <a:noFill/>
          </a:ln>
        </p:spPr>
      </p:pic>
      <p:pic>
        <p:nvPicPr>
          <p:cNvPr id="6" name="Google Shape;114;p21"/>
          <p:cNvPicPr preferRelativeResize="0"/>
          <p:nvPr/>
        </p:nvPicPr>
        <p:blipFill>
          <a:blip r:embed="rId4">
            <a:alphaModFix amt="25000"/>
          </a:blip>
          <a:stretch>
            <a:fillRect/>
          </a:stretch>
        </p:blipFill>
        <p:spPr>
          <a:xfrm rot="5400024">
            <a:off x="3909561" y="2274258"/>
            <a:ext cx="1355322" cy="1432697"/>
          </a:xfrm>
          <a:prstGeom prst="rect">
            <a:avLst/>
          </a:prstGeom>
          <a:noFill/>
          <a:ln>
            <a:noFill/>
          </a:ln>
        </p:spPr>
      </p:pic>
      <p:pic>
        <p:nvPicPr>
          <p:cNvPr id="7" name="Google Shape;117;p21"/>
          <p:cNvPicPr preferRelativeResize="0"/>
          <p:nvPr/>
        </p:nvPicPr>
        <p:blipFill>
          <a:blip r:embed="rId5">
            <a:alphaModFix/>
          </a:blip>
          <a:stretch>
            <a:fillRect/>
          </a:stretch>
        </p:blipFill>
        <p:spPr>
          <a:xfrm>
            <a:off x="6387364" y="2219606"/>
            <a:ext cx="2035222" cy="1526400"/>
          </a:xfrm>
          <a:prstGeom prst="rect">
            <a:avLst/>
          </a:prstGeom>
          <a:noFill/>
          <a:ln>
            <a:noFill/>
          </a:ln>
        </p:spPr>
      </p:pic>
      <p:cxnSp>
        <p:nvCxnSpPr>
          <p:cNvPr id="8" name="Google Shape;121;p21"/>
          <p:cNvCxnSpPr/>
          <p:nvPr/>
        </p:nvCxnSpPr>
        <p:spPr>
          <a:xfrm>
            <a:off x="3200464" y="2990606"/>
            <a:ext cx="3186900" cy="0"/>
          </a:xfrm>
          <a:prstGeom prst="straightConnector1">
            <a:avLst/>
          </a:prstGeom>
          <a:noFill/>
          <a:ln w="28575" cap="flat" cmpd="sng">
            <a:solidFill>
              <a:srgbClr val="38761D"/>
            </a:solidFill>
            <a:prstDash val="solid"/>
            <a:round/>
            <a:headEnd type="none" w="med" len="med"/>
            <a:tailEnd type="triangle" w="med" len="med"/>
          </a:ln>
        </p:spPr>
      </p:cxnSp>
      <p:sp>
        <p:nvSpPr>
          <p:cNvPr id="9" name="Google Shape;124;p21"/>
          <p:cNvSpPr txBox="1"/>
          <p:nvPr/>
        </p:nvSpPr>
        <p:spPr>
          <a:xfrm>
            <a:off x="3424522" y="1753459"/>
            <a:ext cx="2659428" cy="3354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de" sz="1400" i="1" kern="0" dirty="0">
                <a:solidFill>
                  <a:srgbClr val="999999"/>
                </a:solidFill>
                <a:cs typeface="Arial"/>
                <a:sym typeface="Arial"/>
              </a:rPr>
              <a:t>DDI Lifecycle Structuration</a:t>
            </a:r>
            <a:endParaRPr sz="1400" i="1" kern="0" dirty="0">
              <a:solidFill>
                <a:srgbClr val="999999"/>
              </a:solidFill>
              <a:cs typeface="Arial"/>
              <a:sym typeface="Arial"/>
            </a:endParaRPr>
          </a:p>
        </p:txBody>
      </p:sp>
      <p:sp>
        <p:nvSpPr>
          <p:cNvPr id="12" name="Google Shape;119;p21"/>
          <p:cNvSpPr txBox="1"/>
          <p:nvPr/>
        </p:nvSpPr>
        <p:spPr>
          <a:xfrm>
            <a:off x="4981574" y="4015988"/>
            <a:ext cx="1660526" cy="415046"/>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de" sz="1400" kern="0" dirty="0">
                <a:solidFill>
                  <a:srgbClr val="999999"/>
                </a:solidFill>
                <a:cs typeface="Arial"/>
                <a:sym typeface="Arial"/>
              </a:rPr>
              <a:t>Variable Scheme</a:t>
            </a:r>
            <a:endParaRPr sz="1400" kern="0" dirty="0">
              <a:solidFill>
                <a:srgbClr val="999999"/>
              </a:solidFill>
              <a:cs typeface="Arial"/>
              <a:sym typeface="Arial"/>
            </a:endParaRPr>
          </a:p>
        </p:txBody>
      </p:sp>
      <p:sp>
        <p:nvSpPr>
          <p:cNvPr id="13" name="Google Shape;120;p21"/>
          <p:cNvSpPr txBox="1"/>
          <p:nvPr/>
        </p:nvSpPr>
        <p:spPr>
          <a:xfrm>
            <a:off x="7154988" y="4015988"/>
            <a:ext cx="1722312" cy="537639"/>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de" sz="1400" kern="0" dirty="0">
                <a:solidFill>
                  <a:srgbClr val="999999"/>
                </a:solidFill>
                <a:cs typeface="Arial"/>
                <a:sym typeface="Arial"/>
              </a:rPr>
              <a:t>Question Scheme</a:t>
            </a:r>
            <a:endParaRPr sz="1400" kern="0" dirty="0">
              <a:solidFill>
                <a:srgbClr val="999999"/>
              </a:solidFill>
              <a:cs typeface="Arial"/>
              <a:sym typeface="Arial"/>
            </a:endParaRPr>
          </a:p>
        </p:txBody>
      </p:sp>
      <p:cxnSp>
        <p:nvCxnSpPr>
          <p:cNvPr id="14" name="Google Shape;118;p21"/>
          <p:cNvCxnSpPr/>
          <p:nvPr/>
        </p:nvCxnSpPr>
        <p:spPr>
          <a:xfrm flipV="1">
            <a:off x="6147964" y="3592703"/>
            <a:ext cx="354436" cy="455400"/>
          </a:xfrm>
          <a:prstGeom prst="straightConnector1">
            <a:avLst/>
          </a:prstGeom>
          <a:noFill/>
          <a:ln w="28575" cap="flat" cmpd="sng">
            <a:solidFill>
              <a:srgbClr val="999999"/>
            </a:solidFill>
            <a:prstDash val="solid"/>
            <a:round/>
            <a:headEnd type="none" w="med" len="med"/>
            <a:tailEnd type="triangle" w="med" len="med"/>
          </a:ln>
        </p:spPr>
      </p:cxnSp>
      <p:cxnSp>
        <p:nvCxnSpPr>
          <p:cNvPr id="16" name="Google Shape;125;p21"/>
          <p:cNvCxnSpPr/>
          <p:nvPr/>
        </p:nvCxnSpPr>
        <p:spPr>
          <a:xfrm rot="10800000">
            <a:off x="8206644" y="3576378"/>
            <a:ext cx="21000" cy="471600"/>
          </a:xfrm>
          <a:prstGeom prst="straightConnector1">
            <a:avLst/>
          </a:prstGeom>
          <a:noFill/>
          <a:ln w="28575" cap="flat" cmpd="sng">
            <a:solidFill>
              <a:srgbClr val="999999"/>
            </a:solidFill>
            <a:prstDash val="solid"/>
            <a:round/>
            <a:headEnd type="none" w="med" len="med"/>
            <a:tailEnd type="triangle" w="med" len="med"/>
          </a:ln>
        </p:spPr>
      </p:cxnSp>
      <p:pic>
        <p:nvPicPr>
          <p:cNvPr id="15" name="Picture 2" descr="https://ddialliance.org/sites/default/files/ddi-logo.jpg">
            <a:extLst>
              <a:ext uri="{FF2B5EF4-FFF2-40B4-BE49-F238E27FC236}">
                <a16:creationId xmlns:a16="http://schemas.microsoft.com/office/drawing/2014/main" id="{D9940D88-082D-40C9-83F2-2A6872C0B2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3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
          <p:cNvGrpSpPr/>
          <p:nvPr/>
        </p:nvGrpSpPr>
        <p:grpSpPr>
          <a:xfrm>
            <a:off x="707685" y="1687336"/>
            <a:ext cx="6789355" cy="3840629"/>
            <a:chOff x="2122074" y="1624991"/>
            <a:chExt cx="7917276" cy="3359009"/>
          </a:xfrm>
        </p:grpSpPr>
        <p:pic>
          <p:nvPicPr>
            <p:cNvPr id="24" name="Google Shape;134;p22"/>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224677" y="3073051"/>
              <a:ext cx="2033997" cy="1525498"/>
            </a:xfrm>
            <a:prstGeom prst="rect">
              <a:avLst/>
            </a:prstGeom>
            <a:noFill/>
            <a:ln>
              <a:noFill/>
            </a:ln>
          </p:spPr>
        </p:pic>
        <p:sp>
          <p:nvSpPr>
            <p:cNvPr id="25" name="Google Shape;131;p22"/>
            <p:cNvSpPr/>
            <p:nvPr/>
          </p:nvSpPr>
          <p:spPr>
            <a:xfrm>
              <a:off x="6660750" y="2654750"/>
              <a:ext cx="3378600" cy="232925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defRPr/>
              </a:pPr>
              <a:endParaRPr sz="1400" kern="0">
                <a:solidFill>
                  <a:srgbClr val="000000"/>
                </a:solidFill>
                <a:cs typeface="Arial"/>
                <a:sym typeface="Arial"/>
              </a:endParaRPr>
            </a:p>
          </p:txBody>
        </p:sp>
        <p:pic>
          <p:nvPicPr>
            <p:cNvPr id="26" name="Google Shape;132;p22"/>
            <p:cNvPicPr preferRelativeResize="0"/>
            <p:nvPr/>
          </p:nvPicPr>
          <p:blipFill>
            <a:blip r:embed="rId4">
              <a:alphaModFix amt="25000"/>
            </a:blip>
            <a:stretch>
              <a:fillRect/>
            </a:stretch>
          </p:blipFill>
          <p:spPr>
            <a:xfrm rot="5400024">
              <a:off x="4817105" y="2935931"/>
              <a:ext cx="1355322" cy="1763386"/>
            </a:xfrm>
            <a:prstGeom prst="rect">
              <a:avLst/>
            </a:prstGeom>
            <a:noFill/>
            <a:ln>
              <a:noFill/>
            </a:ln>
          </p:spPr>
        </p:pic>
        <p:cxnSp>
          <p:nvCxnSpPr>
            <p:cNvPr id="27" name="Google Shape;136;p22"/>
            <p:cNvCxnSpPr/>
            <p:nvPr/>
          </p:nvCxnSpPr>
          <p:spPr>
            <a:xfrm flipV="1">
              <a:off x="4330700" y="3813023"/>
              <a:ext cx="2222501" cy="8100"/>
            </a:xfrm>
            <a:prstGeom prst="straightConnector1">
              <a:avLst/>
            </a:prstGeom>
            <a:noFill/>
            <a:ln w="76200" cap="flat" cmpd="sng">
              <a:solidFill>
                <a:srgbClr val="38761D"/>
              </a:solidFill>
              <a:prstDash val="solid"/>
              <a:round/>
              <a:headEnd type="none" w="med" len="med"/>
              <a:tailEnd type="triangle" w="med" len="med"/>
            </a:ln>
          </p:spPr>
        </p:cxnSp>
        <p:sp>
          <p:nvSpPr>
            <p:cNvPr id="28" name="Google Shape;137;p22"/>
            <p:cNvSpPr txBox="1"/>
            <p:nvPr/>
          </p:nvSpPr>
          <p:spPr>
            <a:xfrm>
              <a:off x="2122074" y="1665889"/>
              <a:ext cx="2136600" cy="482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b="1" kern="0" dirty="0">
                  <a:solidFill>
                    <a:srgbClr val="000000"/>
                  </a:solidFill>
                  <a:latin typeface="Calibri" panose="020F0502020204030204" pitchFamily="34" charset="0"/>
                  <a:cs typeface="Calibri" panose="020F0502020204030204" pitchFamily="34" charset="0"/>
                  <a:sym typeface="Arial"/>
                </a:rPr>
                <a:t>Metadata structured by DDI Lifecycle standard</a:t>
              </a:r>
              <a:endParaRPr b="1" kern="0" dirty="0">
                <a:solidFill>
                  <a:srgbClr val="000000"/>
                </a:solidFill>
                <a:latin typeface="Calibri" panose="020F0502020204030204" pitchFamily="34" charset="0"/>
                <a:cs typeface="Calibri" panose="020F0502020204030204" pitchFamily="34" charset="0"/>
                <a:sym typeface="Arial"/>
              </a:endParaRPr>
            </a:p>
          </p:txBody>
        </p:sp>
        <p:sp>
          <p:nvSpPr>
            <p:cNvPr id="29" name="Google Shape;139;p22"/>
            <p:cNvSpPr txBox="1"/>
            <p:nvPr/>
          </p:nvSpPr>
          <p:spPr>
            <a:xfrm>
              <a:off x="6660750" y="1624991"/>
              <a:ext cx="3378600" cy="482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b="1" kern="0" dirty="0">
                  <a:solidFill>
                    <a:srgbClr val="000000"/>
                  </a:solidFill>
                  <a:latin typeface="Calibri" panose="020F0502020204030204" pitchFamily="34" charset="0"/>
                  <a:cs typeface="Calibri" panose="020F0502020204030204" pitchFamily="34" charset="0"/>
                  <a:sym typeface="Arial"/>
                </a:rPr>
                <a:t> Metadata specified </a:t>
              </a:r>
              <a:br>
                <a:rPr lang="de" b="1" kern="0" dirty="0">
                  <a:solidFill>
                    <a:srgbClr val="000000"/>
                  </a:solidFill>
                  <a:latin typeface="Calibri" panose="020F0502020204030204" pitchFamily="34" charset="0"/>
                  <a:cs typeface="Calibri" panose="020F0502020204030204" pitchFamily="34" charset="0"/>
                  <a:sym typeface="Arial"/>
                </a:rPr>
              </a:br>
              <a:r>
                <a:rPr lang="de" b="1" kern="0" dirty="0">
                  <a:solidFill>
                    <a:srgbClr val="000000"/>
                  </a:solidFill>
                  <a:latin typeface="Calibri" panose="020F0502020204030204" pitchFamily="34" charset="0"/>
                  <a:cs typeface="Calibri" panose="020F0502020204030204" pitchFamily="34" charset="0"/>
                  <a:sym typeface="Arial"/>
                </a:rPr>
                <a:t>by DDI Lifecycle standard</a:t>
              </a:r>
              <a:endParaRPr b="1" kern="0" dirty="0">
                <a:solidFill>
                  <a:srgbClr val="000000"/>
                </a:solidFill>
                <a:latin typeface="Calibri" panose="020F0502020204030204" pitchFamily="34" charset="0"/>
                <a:cs typeface="Calibri" panose="020F0502020204030204" pitchFamily="34" charset="0"/>
                <a:sym typeface="Arial"/>
              </a:endParaRPr>
            </a:p>
          </p:txBody>
        </p:sp>
      </p:grpSp>
      <p:pic>
        <p:nvPicPr>
          <p:cNvPr id="30"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4128" y="2854352"/>
            <a:ext cx="2908860" cy="2663223"/>
          </a:xfrm>
          <a:prstGeom prst="rect">
            <a:avLst/>
          </a:prstGeom>
        </p:spPr>
      </p:pic>
      <p:sp>
        <p:nvSpPr>
          <p:cNvPr id="31" name="Espace réservé du contenu 3"/>
          <p:cNvSpPr>
            <a:spLocks noGrp="1"/>
          </p:cNvSpPr>
          <p:nvPr>
            <p:ph sz="quarter" idx="11"/>
          </p:nvPr>
        </p:nvSpPr>
        <p:spPr>
          <a:xfrm>
            <a:off x="763815" y="408535"/>
            <a:ext cx="7917144" cy="1325563"/>
          </a:xfrm>
        </p:spPr>
        <p:txBody>
          <a:bodyPr>
            <a:normAutofit/>
          </a:bodyPr>
          <a:lstStyle/>
          <a:p>
            <a:pPr algn="ctr"/>
            <a:r>
              <a:rPr lang="de" sz="4400" b="1" dirty="0">
                <a:latin typeface="Calibri" panose="020F0502020204030204" pitchFamily="34" charset="0"/>
                <a:ea typeface="Arial"/>
                <a:cs typeface="Calibri" panose="020F0502020204030204" pitchFamily="34" charset="0"/>
                <a:sym typeface="Arial"/>
              </a:rPr>
              <a:t>Reusable items </a:t>
            </a:r>
            <a:r>
              <a:rPr lang="en-US" sz="4400" b="1" dirty="0">
                <a:latin typeface="Calibri" panose="020F0502020204030204" pitchFamily="34" charset="0"/>
                <a:ea typeface="Arial"/>
                <a:cs typeface="Calibri" panose="020F0502020204030204" pitchFamily="34" charset="0"/>
                <a:sym typeface="Arial"/>
              </a:rPr>
              <a:t>in Lifecycle </a:t>
            </a:r>
            <a:endParaRPr lang="fr-CA" sz="4400" b="1" dirty="0">
              <a:latin typeface="Calibri" panose="020F0502020204030204" pitchFamily="34" charset="0"/>
              <a:cs typeface="Calibri" panose="020F0502020204030204" pitchFamily="34" charset="0"/>
            </a:endParaRPr>
          </a:p>
        </p:txBody>
      </p:sp>
      <p:pic>
        <p:nvPicPr>
          <p:cNvPr id="11" name="Picture 2" descr="https://ddialliance.org/sites/default/files/ddi-logo.jpg">
            <a:extLst>
              <a:ext uri="{FF2B5EF4-FFF2-40B4-BE49-F238E27FC236}">
                <a16:creationId xmlns:a16="http://schemas.microsoft.com/office/drawing/2014/main" id="{459E4F11-E1CB-43FF-81A5-EDB7140D2D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6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34;p22"/>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3552" y="2708920"/>
            <a:ext cx="1744227" cy="1744226"/>
          </a:xfrm>
          <a:prstGeom prst="rect">
            <a:avLst/>
          </a:prstGeom>
          <a:noFill/>
          <a:ln>
            <a:noFill/>
          </a:ln>
        </p:spPr>
      </p:pic>
      <p:pic>
        <p:nvPicPr>
          <p:cNvPr id="8"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0000" b="53828"/>
          <a:stretch/>
        </p:blipFill>
        <p:spPr>
          <a:xfrm>
            <a:off x="5377178" y="1161194"/>
            <a:ext cx="2639972" cy="2232000"/>
          </a:xfrm>
          <a:prstGeom prst="rect">
            <a:avLst/>
          </a:prstGeom>
        </p:spPr>
      </p:pic>
      <p:pic>
        <p:nvPicPr>
          <p:cNvPr id="7170" name="Picture 2" descr="Health, Nurse, Rescue, Hospital, Ambulance, Emergency"/>
          <p:cNvPicPr>
            <a:picLocks noChangeAspect="1" noChangeArrowheads="1"/>
          </p:cNvPicPr>
          <p:nvPr/>
        </p:nvPicPr>
        <p:blipFill rotWithShape="1">
          <a:blip r:embed="rId5">
            <a:extLst>
              <a:ext uri="{28A0092B-C50C-407E-A947-70E740481C1C}">
                <a14:useLocalDpi xmlns:a14="http://schemas.microsoft.com/office/drawing/2010/main" val="0"/>
              </a:ext>
            </a:extLst>
          </a:blip>
          <a:srcRect l="35032"/>
          <a:stretch/>
        </p:blipFill>
        <p:spPr bwMode="auto">
          <a:xfrm>
            <a:off x="5377178" y="3717032"/>
            <a:ext cx="2623298" cy="2412000"/>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3"/>
          <p:cNvSpPr>
            <a:spLocks noGrp="1"/>
          </p:cNvSpPr>
          <p:nvPr>
            <p:ph sz="quarter" idx="11"/>
          </p:nvPr>
        </p:nvSpPr>
        <p:spPr>
          <a:xfrm>
            <a:off x="0" y="116632"/>
            <a:ext cx="8604448" cy="1325563"/>
          </a:xfrm>
        </p:spPr>
        <p:txBody>
          <a:bodyPr>
            <a:normAutofit lnSpcReduction="10000"/>
          </a:bodyPr>
          <a:lstStyle/>
          <a:p>
            <a:pPr algn="ctr"/>
            <a:r>
              <a:rPr lang="nb-NO" sz="4400" b="1" dirty="0">
                <a:latin typeface="Calibri" panose="020F0502020204030204" pitchFamily="34" charset="0"/>
                <a:ea typeface="Arial"/>
                <a:cs typeface="Calibri" panose="020F0502020204030204" pitchFamily="34" charset="0"/>
                <a:sym typeface="Arial"/>
              </a:rPr>
              <a:t>DDI CDI: </a:t>
            </a:r>
          </a:p>
          <a:p>
            <a:pPr algn="ctr"/>
            <a:r>
              <a:rPr lang="nb-NO" sz="3200" dirty="0">
                <a:latin typeface="Calibri" panose="020F0502020204030204" pitchFamily="34" charset="0"/>
                <a:ea typeface="Arial"/>
                <a:cs typeface="Calibri" panose="020F0502020204030204" pitchFamily="34" charset="0"/>
                <a:sym typeface="Arial"/>
              </a:rPr>
              <a:t>handles new data structures and domains</a:t>
            </a:r>
            <a:endParaRPr lang="fr-CA" sz="3200" dirty="0">
              <a:latin typeface="Calibri" panose="020F0502020204030204" pitchFamily="34" charset="0"/>
              <a:cs typeface="Calibri" panose="020F0502020204030204" pitchFamily="34" charset="0"/>
            </a:endParaRPr>
          </a:p>
        </p:txBody>
      </p:sp>
      <p:pic>
        <p:nvPicPr>
          <p:cNvPr id="11" name="Google Shape;132;p22"/>
          <p:cNvPicPr preferRelativeResize="0"/>
          <p:nvPr/>
        </p:nvPicPr>
        <p:blipFill>
          <a:blip r:embed="rId6">
            <a:alphaModFix amt="25000"/>
          </a:blip>
          <a:stretch>
            <a:fillRect/>
          </a:stretch>
        </p:blipFill>
        <p:spPr>
          <a:xfrm rot="5400024">
            <a:off x="2825055" y="2817813"/>
            <a:ext cx="1549650" cy="1512168"/>
          </a:xfrm>
          <a:prstGeom prst="rect">
            <a:avLst/>
          </a:prstGeom>
          <a:noFill/>
          <a:ln>
            <a:noFill/>
          </a:ln>
        </p:spPr>
      </p:pic>
      <p:cxnSp>
        <p:nvCxnSpPr>
          <p:cNvPr id="9" name="Google Shape;136;p22"/>
          <p:cNvCxnSpPr/>
          <p:nvPr/>
        </p:nvCxnSpPr>
        <p:spPr>
          <a:xfrm>
            <a:off x="2627784" y="3573897"/>
            <a:ext cx="2749394" cy="7137"/>
          </a:xfrm>
          <a:prstGeom prst="straightConnector1">
            <a:avLst/>
          </a:prstGeom>
          <a:noFill/>
          <a:ln w="76200" cap="flat" cmpd="sng">
            <a:solidFill>
              <a:srgbClr val="38761D"/>
            </a:solidFill>
            <a:prstDash val="solid"/>
            <a:round/>
            <a:headEnd type="none" w="med" len="med"/>
            <a:tailEnd type="triangle" w="med" len="med"/>
          </a:ln>
        </p:spPr>
      </p:cxnSp>
      <p:pic>
        <p:nvPicPr>
          <p:cNvPr id="12" name="Picture 2" descr="https://ddialliance.org/sites/default/files/ddi-logo.jpg">
            <a:extLst>
              <a:ext uri="{FF2B5EF4-FFF2-40B4-BE49-F238E27FC236}">
                <a16:creationId xmlns:a16="http://schemas.microsoft.com/office/drawing/2014/main" id="{4CFFE55B-E88D-43D2-A291-D2D170BB9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173" y="60504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32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3729-F8BB-4208-AC12-778D8318CDBC}"/>
              </a:ext>
            </a:extLst>
          </p:cNvPr>
          <p:cNvSpPr>
            <a:spLocks noGrp="1"/>
          </p:cNvSpPr>
          <p:nvPr>
            <p:ph type="title"/>
          </p:nvPr>
        </p:nvSpPr>
        <p:spPr/>
        <p:txBody>
          <a:bodyPr/>
          <a:lstStyle/>
          <a:p>
            <a:r>
              <a:rPr lang="en-CA" dirty="0"/>
              <a:t> </a:t>
            </a:r>
            <a:endParaRPr lang="en-US" dirty="0"/>
          </a:p>
        </p:txBody>
      </p:sp>
      <p:sp>
        <p:nvSpPr>
          <p:cNvPr id="3" name="Content Placeholder 2">
            <a:extLst>
              <a:ext uri="{FF2B5EF4-FFF2-40B4-BE49-F238E27FC236}">
                <a16:creationId xmlns:a16="http://schemas.microsoft.com/office/drawing/2014/main" id="{17CB3B09-0DE6-43C3-AC03-453A8087E266}"/>
              </a:ext>
            </a:extLst>
          </p:cNvPr>
          <p:cNvSpPr>
            <a:spLocks noGrp="1"/>
          </p:cNvSpPr>
          <p:nvPr>
            <p:ph idx="1"/>
          </p:nvPr>
        </p:nvSpPr>
        <p:spPr/>
        <p:txBody>
          <a:bodyPr/>
          <a:lstStyle/>
          <a:p>
            <a:pPr marL="0" indent="0">
              <a:buNone/>
            </a:pPr>
            <a:r>
              <a:rPr lang="en-CA" dirty="0"/>
              <a:t> </a:t>
            </a:r>
            <a:endParaRPr lang="en-US" dirty="0"/>
          </a:p>
        </p:txBody>
      </p:sp>
      <p:sp>
        <p:nvSpPr>
          <p:cNvPr id="4" name="Footer Placeholder 3">
            <a:extLst>
              <a:ext uri="{FF2B5EF4-FFF2-40B4-BE49-F238E27FC236}">
                <a16:creationId xmlns:a16="http://schemas.microsoft.com/office/drawing/2014/main" id="{2499756D-55F1-4C4C-B970-342AA1D6F59E}"/>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258926E8-668B-49BD-AED4-7D382D430D08}"/>
              </a:ext>
            </a:extLst>
          </p:cNvPr>
          <p:cNvSpPr>
            <a:spLocks noGrp="1"/>
          </p:cNvSpPr>
          <p:nvPr>
            <p:ph type="sldNum" sz="quarter" idx="12"/>
          </p:nvPr>
        </p:nvSpPr>
        <p:spPr/>
        <p:txBody>
          <a:bodyPr/>
          <a:lstStyle/>
          <a:p>
            <a:fld id="{49039DE4-B067-4327-953B-E909CE3B0AAC}" type="slidenum">
              <a:rPr lang="nb-NO" smtClean="0"/>
              <a:t>29</a:t>
            </a:fld>
            <a:endParaRPr lang="nb-NO"/>
          </a:p>
        </p:txBody>
      </p:sp>
      <p:pic>
        <p:nvPicPr>
          <p:cNvPr id="6" name="Picture 5">
            <a:extLst>
              <a:ext uri="{FF2B5EF4-FFF2-40B4-BE49-F238E27FC236}">
                <a16:creationId xmlns:a16="http://schemas.microsoft.com/office/drawing/2014/main" id="{663833FB-F4A8-4FC7-A7F4-E0579AB8EDD5}"/>
              </a:ext>
            </a:extLst>
          </p:cNvPr>
          <p:cNvPicPr>
            <a:picLocks noChangeAspect="1"/>
          </p:cNvPicPr>
          <p:nvPr/>
        </p:nvPicPr>
        <p:blipFill>
          <a:blip r:embed="rId3"/>
          <a:stretch>
            <a:fillRect/>
          </a:stretch>
        </p:blipFill>
        <p:spPr>
          <a:xfrm>
            <a:off x="323528" y="5874056"/>
            <a:ext cx="2670279" cy="646232"/>
          </a:xfrm>
          <a:prstGeom prst="rect">
            <a:avLst/>
          </a:prstGeom>
        </p:spPr>
      </p:pic>
      <p:sp>
        <p:nvSpPr>
          <p:cNvPr id="7" name="TextBox 6">
            <a:extLst>
              <a:ext uri="{FF2B5EF4-FFF2-40B4-BE49-F238E27FC236}">
                <a16:creationId xmlns:a16="http://schemas.microsoft.com/office/drawing/2014/main" id="{DD717A23-62E8-4584-8A0B-834867628882}"/>
              </a:ext>
            </a:extLst>
          </p:cNvPr>
          <p:cNvSpPr txBox="1"/>
          <p:nvPr/>
        </p:nvSpPr>
        <p:spPr>
          <a:xfrm rot="20726860">
            <a:off x="1650864" y="1558885"/>
            <a:ext cx="5842271" cy="1323439"/>
          </a:xfrm>
          <a:prstGeom prst="rect">
            <a:avLst/>
          </a:prstGeom>
          <a:noFill/>
        </p:spPr>
        <p:txBody>
          <a:bodyPr wrap="square" rtlCol="0">
            <a:spAutoFit/>
          </a:bodyPr>
          <a:lstStyle/>
          <a:p>
            <a:pPr marL="0" indent="0">
              <a:buNone/>
            </a:pPr>
            <a:r>
              <a:rPr lang="en-CA" sz="8000" i="1" dirty="0"/>
              <a:t>And Now …..</a:t>
            </a:r>
            <a:endParaRPr lang="en-US" sz="8000" i="1" dirty="0"/>
          </a:p>
        </p:txBody>
      </p:sp>
    </p:spTree>
    <p:extLst>
      <p:ext uri="{BB962C8B-B14F-4D97-AF65-F5344CB8AC3E}">
        <p14:creationId xmlns:p14="http://schemas.microsoft.com/office/powerpoint/2010/main" val="189502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3891-217D-4034-8674-D84957A7B4FC}"/>
              </a:ext>
            </a:extLst>
          </p:cNvPr>
          <p:cNvSpPr>
            <a:spLocks noGrp="1"/>
          </p:cNvSpPr>
          <p:nvPr>
            <p:ph type="title"/>
          </p:nvPr>
        </p:nvSpPr>
        <p:spPr/>
        <p:txBody>
          <a:bodyPr/>
          <a:lstStyle/>
          <a:p>
            <a:r>
              <a:rPr lang="en-CA" b="1" dirty="0"/>
              <a:t>Metadata</a:t>
            </a:r>
            <a:r>
              <a:rPr lang="en-CA" dirty="0"/>
              <a:t> </a:t>
            </a:r>
            <a:endParaRPr lang="en-US" dirty="0"/>
          </a:p>
        </p:txBody>
      </p:sp>
      <p:sp>
        <p:nvSpPr>
          <p:cNvPr id="4" name="Footer Placeholder 3">
            <a:extLst>
              <a:ext uri="{FF2B5EF4-FFF2-40B4-BE49-F238E27FC236}">
                <a16:creationId xmlns:a16="http://schemas.microsoft.com/office/drawing/2014/main" id="{F474EF8A-82BF-4893-A187-7C568FAF56FC}"/>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E74FBCD5-F4B4-4C93-B9D1-FA1D7703EEB0}"/>
              </a:ext>
            </a:extLst>
          </p:cNvPr>
          <p:cNvSpPr>
            <a:spLocks noGrp="1"/>
          </p:cNvSpPr>
          <p:nvPr>
            <p:ph type="sldNum" sz="quarter" idx="12"/>
          </p:nvPr>
        </p:nvSpPr>
        <p:spPr/>
        <p:txBody>
          <a:bodyPr/>
          <a:lstStyle/>
          <a:p>
            <a:fld id="{49039DE4-B067-4327-953B-E909CE3B0AAC}" type="slidenum">
              <a:rPr lang="nb-NO" smtClean="0"/>
              <a:t>3</a:t>
            </a:fld>
            <a:endParaRPr lang="nb-NO"/>
          </a:p>
        </p:txBody>
      </p:sp>
      <p:pic>
        <p:nvPicPr>
          <p:cNvPr id="6" name="Picture 2" descr="https://ddialliance.org/sites/default/files/ddi-logo.jpg">
            <a:extLst>
              <a:ext uri="{FF2B5EF4-FFF2-40B4-BE49-F238E27FC236}">
                <a16:creationId xmlns:a16="http://schemas.microsoft.com/office/drawing/2014/main" id="{85829E14-DE84-412D-A6FB-E047BBAB5A4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32153"/>
            <a:ext cx="2668385" cy="6483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4E8ABB80-E3DB-44B6-B155-C3B657C9E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62" y="1417638"/>
            <a:ext cx="27336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EAF97E3-2B06-4772-9EC7-3AB416504E03}"/>
              </a:ext>
            </a:extLst>
          </p:cNvPr>
          <p:cNvSpPr txBox="1"/>
          <p:nvPr/>
        </p:nvSpPr>
        <p:spPr>
          <a:xfrm>
            <a:off x="3347864" y="5937174"/>
            <a:ext cx="457200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rPr>
              <a:t>Source: </a:t>
            </a:r>
            <a:r>
              <a:rPr kumimoji="0" lang="en-US" altLang="en-US" sz="12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hlinkClick r:id="rId5"/>
              </a:rPr>
              <a:t>https://bit.ly/35lPlIK</a:t>
            </a:r>
            <a:r>
              <a:rPr kumimoji="0" lang="en-US" altLang="en-US" sz="12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rPr>
              <a:t> </a:t>
            </a:r>
          </a:p>
        </p:txBody>
      </p:sp>
    </p:spTree>
    <p:extLst>
      <p:ext uri="{BB962C8B-B14F-4D97-AF65-F5344CB8AC3E}">
        <p14:creationId xmlns:p14="http://schemas.microsoft.com/office/powerpoint/2010/main" val="2986266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6761-774C-46C9-9832-63BEA6B389E4}"/>
              </a:ext>
            </a:extLst>
          </p:cNvPr>
          <p:cNvSpPr>
            <a:spLocks noGrp="1"/>
          </p:cNvSpPr>
          <p:nvPr>
            <p:ph type="title"/>
          </p:nvPr>
        </p:nvSpPr>
        <p:spPr/>
        <p:txBody>
          <a:bodyPr/>
          <a:lstStyle/>
          <a:p>
            <a:r>
              <a:rPr lang="en-CA" b="1" dirty="0"/>
              <a:t>DDI Codebook </a:t>
            </a:r>
            <a:endParaRPr lang="en-US" b="1" dirty="0"/>
          </a:p>
        </p:txBody>
      </p:sp>
      <p:sp>
        <p:nvSpPr>
          <p:cNvPr id="3" name="Content Placeholder 2">
            <a:extLst>
              <a:ext uri="{FF2B5EF4-FFF2-40B4-BE49-F238E27FC236}">
                <a16:creationId xmlns:a16="http://schemas.microsoft.com/office/drawing/2014/main" id="{624F9311-A7D3-4A27-8BB5-28A81DB02F2B}"/>
              </a:ext>
            </a:extLst>
          </p:cNvPr>
          <p:cNvSpPr>
            <a:spLocks noGrp="1"/>
          </p:cNvSpPr>
          <p:nvPr>
            <p:ph idx="1"/>
          </p:nvPr>
        </p:nvSpPr>
        <p:spPr/>
        <p:txBody>
          <a:bodyPr>
            <a:normAutofit/>
          </a:bodyPr>
          <a:lstStyle/>
          <a:p>
            <a:r>
              <a:rPr lang="en-US" sz="2400" dirty="0"/>
              <a:t>A structure facilitating the production of machine-readable codebooks and data dictionaries.</a:t>
            </a:r>
          </a:p>
          <a:p>
            <a:pPr marL="0" indent="0">
              <a:buNone/>
            </a:pPr>
            <a:endParaRPr lang="en-US" sz="2400" dirty="0"/>
          </a:p>
          <a:p>
            <a:r>
              <a:rPr lang="en-CA" sz="2400" dirty="0"/>
              <a:t>Built to emulate a physical codebook, </a:t>
            </a:r>
          </a:p>
          <a:p>
            <a:pPr lvl="1">
              <a:buFont typeface="Courier New" panose="02070309020205020404" pitchFamily="49" charset="0"/>
              <a:buChar char="o"/>
            </a:pPr>
            <a:r>
              <a:rPr lang="en-CA" sz="2000" dirty="0"/>
              <a:t>that is, to catalog a dataset, to describe a single study </a:t>
            </a:r>
            <a:r>
              <a:rPr lang="en-US" sz="2000" dirty="0"/>
              <a:t>or a single round or wave in a repeated study. </a:t>
            </a:r>
            <a:endParaRPr lang="en-CA" sz="2000" dirty="0"/>
          </a:p>
          <a:p>
            <a:endParaRPr lang="en-US" sz="2400" dirty="0"/>
          </a:p>
          <a:p>
            <a:r>
              <a:rPr lang="en-US" sz="2400" dirty="0"/>
              <a:t>The latest version of DDI-Codebook in version 2.5.</a:t>
            </a:r>
          </a:p>
          <a:p>
            <a:pPr marL="0" indent="0">
              <a:buNone/>
            </a:pPr>
            <a:endParaRPr lang="nb-NO" sz="2000" dirty="0"/>
          </a:p>
          <a:p>
            <a:endParaRPr lang="en-US" dirty="0"/>
          </a:p>
        </p:txBody>
      </p:sp>
      <p:sp>
        <p:nvSpPr>
          <p:cNvPr id="4" name="Footer Placeholder 3">
            <a:extLst>
              <a:ext uri="{FF2B5EF4-FFF2-40B4-BE49-F238E27FC236}">
                <a16:creationId xmlns:a16="http://schemas.microsoft.com/office/drawing/2014/main" id="{195405A5-6081-4B92-8712-81D89A52BC90}"/>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1E89EDB8-2E31-443C-9259-58947863B4B0}"/>
              </a:ext>
            </a:extLst>
          </p:cNvPr>
          <p:cNvSpPr>
            <a:spLocks noGrp="1"/>
          </p:cNvSpPr>
          <p:nvPr>
            <p:ph type="sldNum" sz="quarter" idx="12"/>
          </p:nvPr>
        </p:nvSpPr>
        <p:spPr/>
        <p:txBody>
          <a:bodyPr/>
          <a:lstStyle/>
          <a:p>
            <a:fld id="{49039DE4-B067-4327-953B-E909CE3B0AAC}" type="slidenum">
              <a:rPr lang="nb-NO" smtClean="0"/>
              <a:t>30</a:t>
            </a:fld>
            <a:endParaRPr lang="nb-NO"/>
          </a:p>
        </p:txBody>
      </p:sp>
      <p:pic>
        <p:nvPicPr>
          <p:cNvPr id="6" name="Picture 2" descr="https://ddialliance.org/sites/default/files/ddi-logo.jpg">
            <a:extLst>
              <a:ext uri="{FF2B5EF4-FFF2-40B4-BE49-F238E27FC236}">
                <a16:creationId xmlns:a16="http://schemas.microsoft.com/office/drawing/2014/main" id="{86797678-99CB-4E5E-8DCF-13021316F2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73" y="5984725"/>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03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4C57-02CF-4087-ABA5-675B64377DBB}"/>
              </a:ext>
            </a:extLst>
          </p:cNvPr>
          <p:cNvSpPr>
            <a:spLocks noGrp="1"/>
          </p:cNvSpPr>
          <p:nvPr>
            <p:ph type="title"/>
          </p:nvPr>
        </p:nvSpPr>
        <p:spPr/>
        <p:txBody>
          <a:bodyPr/>
          <a:lstStyle/>
          <a:p>
            <a:r>
              <a:rPr lang="en-CA" dirty="0"/>
              <a:t> </a:t>
            </a:r>
            <a:r>
              <a:rPr lang="en-CA" b="1" dirty="0"/>
              <a:t>DDI Codebook …</a:t>
            </a:r>
            <a:endParaRPr lang="en-US" dirty="0"/>
          </a:p>
        </p:txBody>
      </p:sp>
      <p:sp>
        <p:nvSpPr>
          <p:cNvPr id="3" name="Content Placeholder 2">
            <a:extLst>
              <a:ext uri="{FF2B5EF4-FFF2-40B4-BE49-F238E27FC236}">
                <a16:creationId xmlns:a16="http://schemas.microsoft.com/office/drawing/2014/main" id="{80338E56-BD7F-4B67-8933-3FB76A40AF42}"/>
              </a:ext>
            </a:extLst>
          </p:cNvPr>
          <p:cNvSpPr>
            <a:spLocks noGrp="1"/>
          </p:cNvSpPr>
          <p:nvPr>
            <p:ph idx="1"/>
          </p:nvPr>
        </p:nvSpPr>
        <p:spPr/>
        <p:txBody>
          <a:bodyPr/>
          <a:lstStyle/>
          <a:p>
            <a:r>
              <a:rPr lang="en-US" dirty="0"/>
              <a:t>Relatively straight forward</a:t>
            </a:r>
          </a:p>
          <a:p>
            <a:r>
              <a:rPr lang="en-US" dirty="0"/>
              <a:t>Sections</a:t>
            </a:r>
          </a:p>
          <a:p>
            <a:pPr marL="990600" lvl="1" indent="-342900">
              <a:lnSpc>
                <a:spcPct val="115000"/>
              </a:lnSpc>
              <a:spcBef>
                <a:spcPts val="0"/>
              </a:spcBef>
              <a:buSzPts val="1500"/>
              <a:buFont typeface="Courier New" panose="02070309020205020404" pitchFamily="49" charset="0"/>
              <a:buChar char="o"/>
            </a:pPr>
            <a:r>
              <a:rPr lang="en-US" i="1" dirty="0"/>
              <a:t>Document Description  </a:t>
            </a:r>
          </a:p>
          <a:p>
            <a:pPr marL="990600" lvl="1" indent="-342900">
              <a:lnSpc>
                <a:spcPct val="115000"/>
              </a:lnSpc>
              <a:spcBef>
                <a:spcPts val="0"/>
              </a:spcBef>
              <a:buSzPts val="1500"/>
              <a:buFont typeface="Courier New" panose="02070309020205020404" pitchFamily="49" charset="0"/>
              <a:buChar char="o"/>
            </a:pPr>
            <a:r>
              <a:rPr lang="en-US" i="1" dirty="0"/>
              <a:t>Study Description  </a:t>
            </a:r>
          </a:p>
          <a:p>
            <a:pPr marL="990600" lvl="1" indent="-342900">
              <a:lnSpc>
                <a:spcPct val="115000"/>
              </a:lnSpc>
              <a:spcBef>
                <a:spcPts val="0"/>
              </a:spcBef>
              <a:buSzPts val="1500"/>
              <a:buFont typeface="Courier New" panose="02070309020205020404" pitchFamily="49" charset="0"/>
              <a:buChar char="o"/>
            </a:pPr>
            <a:r>
              <a:rPr lang="en-US" i="1" dirty="0"/>
              <a:t>Data Files Description </a:t>
            </a:r>
          </a:p>
          <a:p>
            <a:pPr marL="990600" lvl="1" indent="-342900">
              <a:lnSpc>
                <a:spcPct val="115000"/>
              </a:lnSpc>
              <a:spcBef>
                <a:spcPts val="0"/>
              </a:spcBef>
              <a:buSzPts val="1500"/>
              <a:buFont typeface="Courier New" panose="02070309020205020404" pitchFamily="49" charset="0"/>
              <a:buChar char="o"/>
            </a:pPr>
            <a:r>
              <a:rPr lang="en-US" i="1" dirty="0"/>
              <a:t>Variable Description  </a:t>
            </a:r>
          </a:p>
          <a:p>
            <a:pPr marL="990600" lvl="1" indent="-342900">
              <a:lnSpc>
                <a:spcPct val="115000"/>
              </a:lnSpc>
              <a:spcBef>
                <a:spcPts val="0"/>
              </a:spcBef>
              <a:buSzPts val="1500"/>
              <a:buFont typeface="Courier New" panose="02070309020205020404" pitchFamily="49" charset="0"/>
              <a:buChar char="o"/>
            </a:pPr>
            <a:r>
              <a:rPr lang="en-US" i="1" dirty="0"/>
              <a:t>Other Study Related Materials</a:t>
            </a:r>
          </a:p>
          <a:p>
            <a:pPr marL="457200" lvl="1" indent="0">
              <a:buNone/>
            </a:pPr>
            <a:endParaRPr lang="en-US" dirty="0"/>
          </a:p>
        </p:txBody>
      </p:sp>
      <p:sp>
        <p:nvSpPr>
          <p:cNvPr id="4" name="Footer Placeholder 3">
            <a:extLst>
              <a:ext uri="{FF2B5EF4-FFF2-40B4-BE49-F238E27FC236}">
                <a16:creationId xmlns:a16="http://schemas.microsoft.com/office/drawing/2014/main" id="{5256D7C3-9C67-45AB-A77F-691A47130939}"/>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24B5DD64-722F-407A-8E90-B964204B07F4}"/>
              </a:ext>
            </a:extLst>
          </p:cNvPr>
          <p:cNvSpPr>
            <a:spLocks noGrp="1"/>
          </p:cNvSpPr>
          <p:nvPr>
            <p:ph type="sldNum" sz="quarter" idx="12"/>
          </p:nvPr>
        </p:nvSpPr>
        <p:spPr/>
        <p:txBody>
          <a:bodyPr/>
          <a:lstStyle/>
          <a:p>
            <a:fld id="{49039DE4-B067-4327-953B-E909CE3B0AAC}" type="slidenum">
              <a:rPr lang="nb-NO" smtClean="0"/>
              <a:t>31</a:t>
            </a:fld>
            <a:endParaRPr lang="nb-NO"/>
          </a:p>
        </p:txBody>
      </p:sp>
      <p:pic>
        <p:nvPicPr>
          <p:cNvPr id="7" name="Picture 6">
            <a:extLst>
              <a:ext uri="{FF2B5EF4-FFF2-40B4-BE49-F238E27FC236}">
                <a16:creationId xmlns:a16="http://schemas.microsoft.com/office/drawing/2014/main" id="{CA8A351B-9ACA-47C8-BBB4-4725965C41B1}"/>
              </a:ext>
            </a:extLst>
          </p:cNvPr>
          <p:cNvPicPr>
            <a:picLocks noChangeAspect="1"/>
          </p:cNvPicPr>
          <p:nvPr/>
        </p:nvPicPr>
        <p:blipFill>
          <a:blip r:embed="rId3"/>
          <a:stretch>
            <a:fillRect/>
          </a:stretch>
        </p:blipFill>
        <p:spPr>
          <a:xfrm>
            <a:off x="490558" y="5885931"/>
            <a:ext cx="2670279" cy="646232"/>
          </a:xfrm>
          <a:prstGeom prst="rect">
            <a:avLst/>
          </a:prstGeom>
        </p:spPr>
      </p:pic>
    </p:spTree>
    <p:extLst>
      <p:ext uri="{BB962C8B-B14F-4D97-AF65-F5344CB8AC3E}">
        <p14:creationId xmlns:p14="http://schemas.microsoft.com/office/powerpoint/2010/main" val="19881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365-28F1-4E4D-A07A-9B90A873F829}"/>
              </a:ext>
            </a:extLst>
          </p:cNvPr>
          <p:cNvSpPr>
            <a:spLocks noGrp="1"/>
          </p:cNvSpPr>
          <p:nvPr>
            <p:ph type="title"/>
          </p:nvPr>
        </p:nvSpPr>
        <p:spPr/>
        <p:txBody>
          <a:bodyPr/>
          <a:lstStyle/>
          <a:p>
            <a:r>
              <a:rPr lang="en-CA" b="1" dirty="0">
                <a:hlinkClick r:id="rId3"/>
              </a:rPr>
              <a:t>Best Practices Document </a:t>
            </a:r>
            <a:endParaRPr lang="en-US" b="1" dirty="0"/>
          </a:p>
        </p:txBody>
      </p:sp>
      <p:sp>
        <p:nvSpPr>
          <p:cNvPr id="3" name="Content Placeholder 2">
            <a:extLst>
              <a:ext uri="{FF2B5EF4-FFF2-40B4-BE49-F238E27FC236}">
                <a16:creationId xmlns:a16="http://schemas.microsoft.com/office/drawing/2014/main" id="{6619D4DE-F22C-4A8B-B92F-E0F3BF7CB9E8}"/>
              </a:ext>
            </a:extLst>
          </p:cNvPr>
          <p:cNvSpPr>
            <a:spLocks noGrp="1"/>
          </p:cNvSpPr>
          <p:nvPr>
            <p:ph idx="1"/>
          </p:nvPr>
        </p:nvSpPr>
        <p:spPr>
          <a:xfrm>
            <a:off x="457200" y="1600200"/>
            <a:ext cx="8229600" cy="4525963"/>
          </a:xfrm>
        </p:spPr>
        <p:txBody>
          <a:bodyPr>
            <a:normAutofit/>
          </a:bodyPr>
          <a:lstStyle/>
          <a:p>
            <a:r>
              <a:rPr lang="en-CA" dirty="0"/>
              <a:t>Started with the DDI Alliance technical document</a:t>
            </a:r>
          </a:p>
          <a:p>
            <a:pPr lvl="1">
              <a:buFont typeface="Courier New" panose="02070309020205020404" pitchFamily="49" charset="0"/>
              <a:buChar char="o"/>
            </a:pPr>
            <a:r>
              <a:rPr lang="en-CA" dirty="0"/>
              <a:t>Made it human readable</a:t>
            </a:r>
          </a:p>
          <a:p>
            <a:r>
              <a:rPr lang="en-CA" dirty="0"/>
              <a:t>Updated last year (2019)</a:t>
            </a:r>
            <a:endParaRPr lang="en-CA" dirty="0">
              <a:highlight>
                <a:srgbClr val="FFFF00"/>
              </a:highlight>
            </a:endParaRPr>
          </a:p>
          <a:p>
            <a:pPr lvl="1">
              <a:buFont typeface="Courier New" panose="02070309020205020404" pitchFamily="49" charset="0"/>
              <a:buChar char="o"/>
            </a:pPr>
            <a:r>
              <a:rPr lang="en-CA" dirty="0"/>
              <a:t>Used when marking up in </a:t>
            </a:r>
            <a:r>
              <a:rPr lang="en-CA" dirty="0">
                <a:hlinkClick r:id="rId4"/>
              </a:rPr>
              <a:t>ODESI</a:t>
            </a:r>
            <a:endParaRPr lang="en-CA" dirty="0"/>
          </a:p>
          <a:p>
            <a:pPr lvl="1">
              <a:buFont typeface="Courier New" panose="02070309020205020404" pitchFamily="49" charset="0"/>
              <a:buChar char="o"/>
            </a:pPr>
            <a:r>
              <a:rPr lang="en-CA" dirty="0"/>
              <a:t>Uses the Nesstar platform</a:t>
            </a:r>
          </a:p>
          <a:p>
            <a:r>
              <a:rPr lang="en-CA" dirty="0"/>
              <a:t>Uses lots of examples</a:t>
            </a:r>
          </a:p>
          <a:p>
            <a:r>
              <a:rPr lang="en-CA" dirty="0"/>
              <a:t>Great for training purposes</a:t>
            </a:r>
          </a:p>
          <a:p>
            <a:endParaRPr lang="en-US" dirty="0"/>
          </a:p>
        </p:txBody>
      </p:sp>
      <p:sp>
        <p:nvSpPr>
          <p:cNvPr id="4" name="Footer Placeholder 3">
            <a:extLst>
              <a:ext uri="{FF2B5EF4-FFF2-40B4-BE49-F238E27FC236}">
                <a16:creationId xmlns:a16="http://schemas.microsoft.com/office/drawing/2014/main" id="{F6F7699E-27B0-4C79-93B5-3E6A2656D4A7}"/>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E71B6EA8-0A27-4854-9A8B-CE9AE1DCFFD8}"/>
              </a:ext>
            </a:extLst>
          </p:cNvPr>
          <p:cNvSpPr>
            <a:spLocks noGrp="1"/>
          </p:cNvSpPr>
          <p:nvPr>
            <p:ph type="sldNum" sz="quarter" idx="12"/>
          </p:nvPr>
        </p:nvSpPr>
        <p:spPr/>
        <p:txBody>
          <a:bodyPr/>
          <a:lstStyle/>
          <a:p>
            <a:fld id="{49039DE4-B067-4327-953B-E909CE3B0AAC}" type="slidenum">
              <a:rPr lang="nb-NO" smtClean="0"/>
              <a:t>32</a:t>
            </a:fld>
            <a:endParaRPr lang="nb-NO"/>
          </a:p>
        </p:txBody>
      </p:sp>
      <p:pic>
        <p:nvPicPr>
          <p:cNvPr id="6" name="Picture 5">
            <a:extLst>
              <a:ext uri="{FF2B5EF4-FFF2-40B4-BE49-F238E27FC236}">
                <a16:creationId xmlns:a16="http://schemas.microsoft.com/office/drawing/2014/main" id="{02D538FE-5B82-4260-9BF6-50C596ADBD67}"/>
              </a:ext>
            </a:extLst>
          </p:cNvPr>
          <p:cNvPicPr>
            <a:picLocks noChangeAspect="1"/>
          </p:cNvPicPr>
          <p:nvPr/>
        </p:nvPicPr>
        <p:blipFill>
          <a:blip r:embed="rId5"/>
          <a:stretch>
            <a:fillRect/>
          </a:stretch>
        </p:blipFill>
        <p:spPr>
          <a:xfrm>
            <a:off x="181124" y="6033234"/>
            <a:ext cx="2676376" cy="646232"/>
          </a:xfrm>
          <a:prstGeom prst="rect">
            <a:avLst/>
          </a:prstGeom>
        </p:spPr>
      </p:pic>
    </p:spTree>
    <p:extLst>
      <p:ext uri="{BB962C8B-B14F-4D97-AF65-F5344CB8AC3E}">
        <p14:creationId xmlns:p14="http://schemas.microsoft.com/office/powerpoint/2010/main" val="3138918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6BA2-583A-4AA9-BCE1-E8080CBC7757}"/>
              </a:ext>
            </a:extLst>
          </p:cNvPr>
          <p:cNvSpPr>
            <a:spLocks noGrp="1"/>
          </p:cNvSpPr>
          <p:nvPr>
            <p:ph type="title"/>
          </p:nvPr>
        </p:nvSpPr>
        <p:spPr/>
        <p:txBody>
          <a:bodyPr/>
          <a:lstStyle/>
          <a:p>
            <a:r>
              <a:rPr lang="en-CA" dirty="0"/>
              <a:t> </a:t>
            </a:r>
            <a:endParaRPr lang="en-US" dirty="0"/>
          </a:p>
        </p:txBody>
      </p:sp>
      <p:sp>
        <p:nvSpPr>
          <p:cNvPr id="4" name="Footer Placeholder 3">
            <a:extLst>
              <a:ext uri="{FF2B5EF4-FFF2-40B4-BE49-F238E27FC236}">
                <a16:creationId xmlns:a16="http://schemas.microsoft.com/office/drawing/2014/main" id="{E9ABDC95-72EE-45D8-8629-7D4D4E5F3C51}"/>
              </a:ext>
            </a:extLst>
          </p:cNvPr>
          <p:cNvSpPr>
            <a:spLocks noGrp="1"/>
          </p:cNvSpPr>
          <p:nvPr>
            <p:ph type="ftr" sz="quarter" idx="11"/>
          </p:nvPr>
        </p:nvSpPr>
        <p:spPr>
          <a:xfrm>
            <a:off x="3124200" y="6314341"/>
            <a:ext cx="2895600" cy="365125"/>
          </a:xfrm>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A978E0CE-8BC3-4F27-82F0-4D6617FB7680}"/>
              </a:ext>
            </a:extLst>
          </p:cNvPr>
          <p:cNvSpPr>
            <a:spLocks noGrp="1"/>
          </p:cNvSpPr>
          <p:nvPr>
            <p:ph type="sldNum" sz="quarter" idx="12"/>
          </p:nvPr>
        </p:nvSpPr>
        <p:spPr/>
        <p:txBody>
          <a:bodyPr/>
          <a:lstStyle/>
          <a:p>
            <a:fld id="{49039DE4-B067-4327-953B-E909CE3B0AAC}" type="slidenum">
              <a:rPr lang="nb-NO" smtClean="0"/>
              <a:t>33</a:t>
            </a:fld>
            <a:endParaRPr lang="nb-NO"/>
          </a:p>
        </p:txBody>
      </p:sp>
      <p:pic>
        <p:nvPicPr>
          <p:cNvPr id="6" name="Content Placeholder 9">
            <a:extLst>
              <a:ext uri="{FF2B5EF4-FFF2-40B4-BE49-F238E27FC236}">
                <a16:creationId xmlns:a16="http://schemas.microsoft.com/office/drawing/2014/main" id="{D0FBDB90-A116-4A0D-9FA1-5511DAB83A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29969" y="274638"/>
            <a:ext cx="3942516" cy="5851525"/>
          </a:xfrm>
        </p:spPr>
      </p:pic>
      <p:pic>
        <p:nvPicPr>
          <p:cNvPr id="7" name="Picture 6">
            <a:extLst>
              <a:ext uri="{FF2B5EF4-FFF2-40B4-BE49-F238E27FC236}">
                <a16:creationId xmlns:a16="http://schemas.microsoft.com/office/drawing/2014/main" id="{DB45F52C-56D3-4D10-9D5D-17C7F25A6CA9}"/>
              </a:ext>
            </a:extLst>
          </p:cNvPr>
          <p:cNvPicPr>
            <a:picLocks noChangeAspect="1"/>
          </p:cNvPicPr>
          <p:nvPr/>
        </p:nvPicPr>
        <p:blipFill>
          <a:blip r:embed="rId4"/>
          <a:stretch>
            <a:fillRect/>
          </a:stretch>
        </p:blipFill>
        <p:spPr>
          <a:xfrm>
            <a:off x="126154" y="6014362"/>
            <a:ext cx="2676376" cy="646232"/>
          </a:xfrm>
          <a:prstGeom prst="rect">
            <a:avLst/>
          </a:prstGeom>
        </p:spPr>
      </p:pic>
    </p:spTree>
    <p:extLst>
      <p:ext uri="{BB962C8B-B14F-4D97-AF65-F5344CB8AC3E}">
        <p14:creationId xmlns:p14="http://schemas.microsoft.com/office/powerpoint/2010/main" val="230468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617C47FD-EA84-4E9C-A224-8533C17B8291}"/>
              </a:ext>
            </a:extLst>
          </p:cNvPr>
          <p:cNvSpPr>
            <a:spLocks noGrp="1" noChangeArrowheads="1"/>
          </p:cNvSpPr>
          <p:nvPr>
            <p:ph type="title"/>
          </p:nvPr>
        </p:nvSpPr>
        <p:spPr>
          <a:xfrm>
            <a:off x="457200" y="0"/>
            <a:ext cx="8229600" cy="1143000"/>
          </a:xfrm>
        </p:spPr>
        <p:txBody>
          <a:bodyPr/>
          <a:lstStyle/>
          <a:p>
            <a:r>
              <a:rPr lang="en-US" altLang="en-US" u="sng" dirty="0"/>
              <a:t>ODESI BPD Example</a:t>
            </a:r>
          </a:p>
        </p:txBody>
      </p:sp>
      <p:pic>
        <p:nvPicPr>
          <p:cNvPr id="109571" name="Content Placeholder 4">
            <a:extLst>
              <a:ext uri="{FF2B5EF4-FFF2-40B4-BE49-F238E27FC236}">
                <a16:creationId xmlns:a16="http://schemas.microsoft.com/office/drawing/2014/main" id="{7F4F08FC-4B39-4310-B646-234BDDC1E1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4825" y="985838"/>
            <a:ext cx="8181975" cy="5735637"/>
          </a:xfrm>
        </p:spPr>
      </p:pic>
      <p:sp>
        <p:nvSpPr>
          <p:cNvPr id="109572" name="Slide Number Placeholder 3">
            <a:extLst>
              <a:ext uri="{FF2B5EF4-FFF2-40B4-BE49-F238E27FC236}">
                <a16:creationId xmlns:a16="http://schemas.microsoft.com/office/drawing/2014/main" id="{F2EA144C-6C8A-44B0-BAF8-48E37BFD2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20031"/>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8002F"/>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18ED3CE-39A5-41CB-8C4E-F10261468F28}" type="slidenum">
              <a:rPr lang="en-US" altLang="en-US" sz="1400" b="0">
                <a:solidFill>
                  <a:srgbClr val="D00030"/>
                </a:solidFill>
              </a:rPr>
              <a:pPr>
                <a:spcBef>
                  <a:spcPct val="0"/>
                </a:spcBef>
                <a:buClrTx/>
                <a:buFontTx/>
                <a:buNone/>
              </a:pPr>
              <a:t>34</a:t>
            </a:fld>
            <a:endParaRPr lang="en-US" altLang="en-US" sz="1400" b="0">
              <a:solidFill>
                <a:srgbClr val="D0003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3729-F8BB-4208-AC12-778D8318CDBC}"/>
              </a:ext>
            </a:extLst>
          </p:cNvPr>
          <p:cNvSpPr>
            <a:spLocks noGrp="1"/>
          </p:cNvSpPr>
          <p:nvPr>
            <p:ph type="title"/>
          </p:nvPr>
        </p:nvSpPr>
        <p:spPr/>
        <p:txBody>
          <a:bodyPr/>
          <a:lstStyle/>
          <a:p>
            <a:r>
              <a:rPr lang="en-CA" dirty="0"/>
              <a:t> </a:t>
            </a:r>
            <a:endParaRPr lang="en-US" dirty="0"/>
          </a:p>
        </p:txBody>
      </p:sp>
      <p:sp>
        <p:nvSpPr>
          <p:cNvPr id="3" name="Content Placeholder 2">
            <a:extLst>
              <a:ext uri="{FF2B5EF4-FFF2-40B4-BE49-F238E27FC236}">
                <a16:creationId xmlns:a16="http://schemas.microsoft.com/office/drawing/2014/main" id="{17CB3B09-0DE6-43C3-AC03-453A8087E266}"/>
              </a:ext>
            </a:extLst>
          </p:cNvPr>
          <p:cNvSpPr>
            <a:spLocks noGrp="1"/>
          </p:cNvSpPr>
          <p:nvPr>
            <p:ph idx="1"/>
          </p:nvPr>
        </p:nvSpPr>
        <p:spPr/>
        <p:txBody>
          <a:bodyPr/>
          <a:lstStyle/>
          <a:p>
            <a:pPr marL="0" indent="0">
              <a:buNone/>
            </a:pPr>
            <a:r>
              <a:rPr lang="en-CA" dirty="0"/>
              <a:t> </a:t>
            </a:r>
            <a:endParaRPr lang="en-US" dirty="0"/>
          </a:p>
        </p:txBody>
      </p:sp>
      <p:sp>
        <p:nvSpPr>
          <p:cNvPr id="4" name="Footer Placeholder 3">
            <a:extLst>
              <a:ext uri="{FF2B5EF4-FFF2-40B4-BE49-F238E27FC236}">
                <a16:creationId xmlns:a16="http://schemas.microsoft.com/office/drawing/2014/main" id="{2499756D-55F1-4C4C-B970-342AA1D6F59E}"/>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258926E8-668B-49BD-AED4-7D382D430D08}"/>
              </a:ext>
            </a:extLst>
          </p:cNvPr>
          <p:cNvSpPr>
            <a:spLocks noGrp="1"/>
          </p:cNvSpPr>
          <p:nvPr>
            <p:ph type="sldNum" sz="quarter" idx="12"/>
          </p:nvPr>
        </p:nvSpPr>
        <p:spPr/>
        <p:txBody>
          <a:bodyPr/>
          <a:lstStyle/>
          <a:p>
            <a:fld id="{49039DE4-B067-4327-953B-E909CE3B0AAC}" type="slidenum">
              <a:rPr lang="nb-NO" smtClean="0"/>
              <a:t>35</a:t>
            </a:fld>
            <a:endParaRPr lang="nb-NO"/>
          </a:p>
        </p:txBody>
      </p:sp>
      <p:pic>
        <p:nvPicPr>
          <p:cNvPr id="6" name="Picture 5">
            <a:extLst>
              <a:ext uri="{FF2B5EF4-FFF2-40B4-BE49-F238E27FC236}">
                <a16:creationId xmlns:a16="http://schemas.microsoft.com/office/drawing/2014/main" id="{663833FB-F4A8-4FC7-A7F4-E0579AB8EDD5}"/>
              </a:ext>
            </a:extLst>
          </p:cNvPr>
          <p:cNvPicPr>
            <a:picLocks noChangeAspect="1"/>
          </p:cNvPicPr>
          <p:nvPr/>
        </p:nvPicPr>
        <p:blipFill>
          <a:blip r:embed="rId3"/>
          <a:stretch>
            <a:fillRect/>
          </a:stretch>
        </p:blipFill>
        <p:spPr>
          <a:xfrm>
            <a:off x="323528" y="5874056"/>
            <a:ext cx="2670279" cy="646232"/>
          </a:xfrm>
          <a:prstGeom prst="rect">
            <a:avLst/>
          </a:prstGeom>
        </p:spPr>
      </p:pic>
      <p:sp>
        <p:nvSpPr>
          <p:cNvPr id="7" name="TextBox 6">
            <a:extLst>
              <a:ext uri="{FF2B5EF4-FFF2-40B4-BE49-F238E27FC236}">
                <a16:creationId xmlns:a16="http://schemas.microsoft.com/office/drawing/2014/main" id="{DD717A23-62E8-4584-8A0B-834867628882}"/>
              </a:ext>
            </a:extLst>
          </p:cNvPr>
          <p:cNvSpPr txBox="1"/>
          <p:nvPr/>
        </p:nvSpPr>
        <p:spPr>
          <a:xfrm rot="20726860">
            <a:off x="1705178" y="1444584"/>
            <a:ext cx="5842271" cy="1323439"/>
          </a:xfrm>
          <a:prstGeom prst="rect">
            <a:avLst/>
          </a:prstGeom>
          <a:noFill/>
        </p:spPr>
        <p:txBody>
          <a:bodyPr wrap="square" rtlCol="0">
            <a:spAutoFit/>
          </a:bodyPr>
          <a:lstStyle/>
          <a:p>
            <a:pPr marL="0" indent="0">
              <a:buNone/>
            </a:pPr>
            <a:r>
              <a:rPr lang="en-CA" sz="8000" i="1" dirty="0"/>
              <a:t>And Now …..</a:t>
            </a:r>
            <a:endParaRPr lang="en-US" sz="8000" i="1" dirty="0"/>
          </a:p>
        </p:txBody>
      </p:sp>
    </p:spTree>
    <p:extLst>
      <p:ext uri="{BB962C8B-B14F-4D97-AF65-F5344CB8AC3E}">
        <p14:creationId xmlns:p14="http://schemas.microsoft.com/office/powerpoint/2010/main" val="342674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3810000" cy="9144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755576" y="3305333"/>
            <a:ext cx="8136904" cy="2923877"/>
          </a:xfrm>
          <a:prstGeom prst="rect">
            <a:avLst/>
          </a:prstGeom>
          <a:noFill/>
        </p:spPr>
        <p:txBody>
          <a:bodyPr wrap="square" rtlCol="0">
            <a:spAutoFit/>
          </a:bodyPr>
          <a:lstStyle/>
          <a:p>
            <a:r>
              <a:rPr lang="en-US" sz="2800" b="1" dirty="0"/>
              <a:t>What can DDI do for you? An introduction to the </a:t>
            </a:r>
            <a:r>
              <a:rPr lang="en-US" sz="2800" b="1" dirty="0" smtClean="0"/>
              <a:t>DDI</a:t>
            </a:r>
          </a:p>
          <a:p>
            <a:r>
              <a:rPr lang="en-US" sz="2800" b="1" dirty="0"/>
              <a:t>	</a:t>
            </a:r>
            <a:r>
              <a:rPr lang="en-US" sz="2800" b="1" dirty="0" smtClean="0"/>
              <a:t>			Part 2</a:t>
            </a:r>
            <a:endParaRPr lang="nb-NO" sz="2800" b="1" dirty="0"/>
          </a:p>
          <a:p>
            <a:endParaRPr lang="nb-NO" sz="2800" dirty="0"/>
          </a:p>
          <a:p>
            <a:pPr algn="ctr"/>
            <a:r>
              <a:rPr lang="nb-NO" sz="2000" dirty="0"/>
              <a:t>Monday November 30, 2020</a:t>
            </a:r>
          </a:p>
          <a:p>
            <a:pPr algn="ctr"/>
            <a:endParaRPr lang="nb-NO" sz="2000" dirty="0"/>
          </a:p>
          <a:p>
            <a:pPr algn="ctr"/>
            <a:r>
              <a:rPr lang="nb-NO" sz="2000" dirty="0"/>
              <a:t>Benjamin Beuster - NSD - Norwegian Centre for Research Data</a:t>
            </a:r>
          </a:p>
          <a:p>
            <a:pPr algn="ctr"/>
            <a:r>
              <a:rPr lang="nb-NO" sz="2000" dirty="0"/>
              <a:t>Jane Fry – Carleton University </a:t>
            </a:r>
          </a:p>
          <a:p>
            <a:pPr algn="ctr"/>
            <a:endParaRPr lang="nb-NO" sz="20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948431"/>
            <a:ext cx="1106628"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27784" y="6381328"/>
            <a:ext cx="7130320" cy="369332"/>
          </a:xfrm>
          <a:prstGeom prst="rect">
            <a:avLst/>
          </a:prstGeom>
        </p:spPr>
        <p:txBody>
          <a:bodyPr wrap="square">
            <a:spAutoFit/>
          </a:bodyPr>
          <a:lstStyle/>
          <a:p>
            <a:pPr>
              <a:spcAft>
                <a:spcPts val="0"/>
              </a:spcAft>
            </a:pPr>
            <a:r>
              <a:rPr lang="de-DE" dirty="0" err="1"/>
              <a:t>License</a:t>
            </a:r>
            <a:r>
              <a:rPr lang="de-DE" dirty="0"/>
              <a:t>: </a:t>
            </a:r>
            <a:r>
              <a:rPr lang="de-DE" u="sng" dirty="0">
                <a:hlinkClick r:id="rId5"/>
              </a:rPr>
              <a:t>Creative </a:t>
            </a:r>
            <a:r>
              <a:rPr lang="de-DE" u="sng" dirty="0" err="1">
                <a:hlinkClick r:id="rId5"/>
              </a:rPr>
              <a:t>Commons</a:t>
            </a:r>
            <a:r>
              <a:rPr lang="de-DE" u="sng" dirty="0">
                <a:hlinkClick r:id="rId5"/>
              </a:rPr>
              <a:t> Attribution 4.0 International (CC BY 4.0)</a:t>
            </a:r>
            <a:endParaRPr lang="nb-NO" sz="1400" dirty="0">
              <a:solidFill>
                <a:schemeClr val="accent5">
                  <a:lumMod val="50000"/>
                </a:schemeClr>
              </a:solidFill>
            </a:endParaRPr>
          </a:p>
        </p:txBody>
      </p:sp>
    </p:spTree>
    <p:extLst>
      <p:ext uri="{BB962C8B-B14F-4D97-AF65-F5344CB8AC3E}">
        <p14:creationId xmlns:p14="http://schemas.microsoft.com/office/powerpoint/2010/main" val="3701999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8E8-A9A5-4DA2-B618-BB1811688487}"/>
              </a:ext>
            </a:extLst>
          </p:cNvPr>
          <p:cNvSpPr>
            <a:spLocks noGrp="1"/>
          </p:cNvSpPr>
          <p:nvPr>
            <p:ph type="title"/>
          </p:nvPr>
        </p:nvSpPr>
        <p:spPr/>
        <p:txBody>
          <a:bodyPr>
            <a:normAutofit/>
          </a:bodyPr>
          <a:lstStyle/>
          <a:p>
            <a:r>
              <a:rPr lang="en-US" sz="4400" b="1" dirty="0"/>
              <a:t>Outline</a:t>
            </a:r>
            <a:endParaRPr lang="en-US" dirty="0"/>
          </a:p>
        </p:txBody>
      </p:sp>
      <p:sp>
        <p:nvSpPr>
          <p:cNvPr id="3" name="Content Placeholder 2">
            <a:extLst>
              <a:ext uri="{FF2B5EF4-FFF2-40B4-BE49-F238E27FC236}">
                <a16:creationId xmlns:a16="http://schemas.microsoft.com/office/drawing/2014/main" id="{D88E4906-BA82-4E96-A81F-5A4942D9A4D5}"/>
              </a:ext>
            </a:extLst>
          </p:cNvPr>
          <p:cNvSpPr>
            <a:spLocks noGrp="1"/>
          </p:cNvSpPr>
          <p:nvPr>
            <p:ph idx="1"/>
          </p:nvPr>
        </p:nvSpPr>
        <p:spPr/>
        <p:txBody>
          <a:bodyPr/>
          <a:lstStyle/>
          <a:p>
            <a:pPr marL="285750" indent="-285750">
              <a:buFont typeface="Arial" panose="020B0604020202020204" pitchFamily="34" charset="0"/>
              <a:buChar char="•"/>
            </a:pPr>
            <a:r>
              <a:rPr lang="en-US" dirty="0" smtClean="0"/>
              <a:t>What </a:t>
            </a:r>
            <a:r>
              <a:rPr lang="en-US" dirty="0"/>
              <a:t>is the DDI Lifecycle?</a:t>
            </a:r>
          </a:p>
          <a:p>
            <a:r>
              <a:rPr lang="en-US" dirty="0" smtClean="0"/>
              <a:t>Other topics</a:t>
            </a:r>
            <a:r>
              <a:rPr lang="en-US" dirty="0"/>
              <a:t>: </a:t>
            </a:r>
          </a:p>
          <a:p>
            <a:pPr lvl="1">
              <a:buFont typeface="Courier New" panose="02070309020205020404" pitchFamily="49" charset="0"/>
              <a:buChar char="o"/>
            </a:pPr>
            <a:r>
              <a:rPr lang="en-US" dirty="0"/>
              <a:t>Identification and versioning</a:t>
            </a:r>
          </a:p>
          <a:p>
            <a:pPr lvl="1">
              <a:buFont typeface="Courier New" panose="02070309020205020404" pitchFamily="49" charset="0"/>
              <a:buChar char="o"/>
            </a:pPr>
            <a:r>
              <a:rPr lang="en-US" dirty="0"/>
              <a:t>Variable </a:t>
            </a:r>
            <a:r>
              <a:rPr lang="en-US" dirty="0" smtClean="0"/>
              <a:t>cascade and lineage</a:t>
            </a:r>
            <a:endParaRPr lang="en-US" dirty="0"/>
          </a:p>
          <a:p>
            <a:pPr lvl="1">
              <a:buFont typeface="Courier New" panose="02070309020205020404" pitchFamily="49" charset="0"/>
              <a:buChar char="o"/>
            </a:pPr>
            <a:r>
              <a:rPr lang="en-US" dirty="0"/>
              <a:t>Questionnaire Design</a:t>
            </a:r>
          </a:p>
          <a:p>
            <a:pPr marL="0" indent="0">
              <a:buNone/>
            </a:pPr>
            <a:endParaRPr lang="en-US" sz="2800" dirty="0"/>
          </a:p>
        </p:txBody>
      </p:sp>
      <p:sp>
        <p:nvSpPr>
          <p:cNvPr id="5" name="Slide Number Placeholder 4">
            <a:extLst>
              <a:ext uri="{FF2B5EF4-FFF2-40B4-BE49-F238E27FC236}">
                <a16:creationId xmlns:a16="http://schemas.microsoft.com/office/drawing/2014/main" id="{242E1CE1-8E84-4E51-87C0-9F0EEB68E8C5}"/>
              </a:ext>
            </a:extLst>
          </p:cNvPr>
          <p:cNvSpPr>
            <a:spLocks noGrp="1"/>
          </p:cNvSpPr>
          <p:nvPr>
            <p:ph type="sldNum" sz="quarter" idx="12"/>
          </p:nvPr>
        </p:nvSpPr>
        <p:spPr/>
        <p:txBody>
          <a:bodyPr/>
          <a:lstStyle/>
          <a:p>
            <a:fld id="{49039DE4-B067-4327-953B-E909CE3B0AAC}" type="slidenum">
              <a:rPr lang="nb-NO" smtClean="0"/>
              <a:t>37</a:t>
            </a:fld>
            <a:endParaRPr lang="nb-NO"/>
          </a:p>
        </p:txBody>
      </p:sp>
      <p:pic>
        <p:nvPicPr>
          <p:cNvPr id="8" name="Picture 7" descr="https://ddialliance.org/sites/default/files/dd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1679443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039DE4-B067-4327-953B-E909CE3B0AAC}" type="slidenum">
              <a:rPr lang="nb-NO" smtClean="0"/>
              <a:t>38</a:t>
            </a:fld>
            <a:endParaRPr lang="nb-NO"/>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84069"/>
            <a:ext cx="6743700" cy="4203700"/>
          </a:xfrm>
          <a:prstGeom prst="rect">
            <a:avLst/>
          </a:prstGeom>
        </p:spPr>
      </p:pic>
      <p:sp>
        <p:nvSpPr>
          <p:cNvPr id="7" name="Rectangle 6"/>
          <p:cNvSpPr/>
          <p:nvPr/>
        </p:nvSpPr>
        <p:spPr>
          <a:xfrm>
            <a:off x="1475656" y="404664"/>
            <a:ext cx="6840760" cy="1631216"/>
          </a:xfrm>
          <a:prstGeom prst="rect">
            <a:avLst/>
          </a:prstGeom>
        </p:spPr>
        <p:txBody>
          <a:bodyPr wrap="square">
            <a:spAutoFit/>
          </a:bodyPr>
          <a:lstStyle/>
          <a:p>
            <a:pPr algn="ctr"/>
            <a:endParaRPr lang="en-US" sz="2000" dirty="0" smtClean="0"/>
          </a:p>
          <a:p>
            <a:pPr algn="ctr"/>
            <a:r>
              <a:rPr lang="en-US" sz="2000" dirty="0" smtClean="0"/>
              <a:t>DDI-L covers the data lifecycle </a:t>
            </a:r>
            <a:r>
              <a:rPr lang="en-US" sz="2000" dirty="0"/>
              <a:t>from </a:t>
            </a:r>
            <a:endParaRPr lang="en-US" sz="2000" dirty="0" smtClean="0"/>
          </a:p>
          <a:p>
            <a:pPr algn="ctr"/>
            <a:r>
              <a:rPr lang="en-US" sz="2000" dirty="0" smtClean="0"/>
              <a:t>conceptualization to </a:t>
            </a:r>
            <a:r>
              <a:rPr lang="en-US" sz="2000" dirty="0"/>
              <a:t>instrument design, </a:t>
            </a:r>
            <a:endParaRPr lang="en-US" sz="2000" dirty="0" smtClean="0"/>
          </a:p>
          <a:p>
            <a:pPr algn="ctr"/>
            <a:r>
              <a:rPr lang="en-US" sz="2000" dirty="0" smtClean="0"/>
              <a:t>data </a:t>
            </a:r>
            <a:r>
              <a:rPr lang="en-US" sz="2000" dirty="0"/>
              <a:t>collection, archiving and publication</a:t>
            </a:r>
          </a:p>
          <a:p>
            <a:pPr algn="ctr"/>
            <a:endParaRPr lang="en-US" sz="2000" dirty="0"/>
          </a:p>
        </p:txBody>
      </p:sp>
      <p:pic>
        <p:nvPicPr>
          <p:cNvPr id="9" name="Picture 8"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3674968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460855" y="764704"/>
            <a:ext cx="7056784" cy="2985433"/>
          </a:xfrm>
          <a:prstGeom prst="rect">
            <a:avLst/>
          </a:prstGeom>
          <a:noFill/>
        </p:spPr>
        <p:txBody>
          <a:bodyPr wrap="square" rtlCol="0">
            <a:spAutoFit/>
          </a:bodyPr>
          <a:lstStyle/>
          <a:p>
            <a:pPr algn="ctr">
              <a:spcBef>
                <a:spcPct val="0"/>
              </a:spcBef>
            </a:pPr>
            <a:r>
              <a:rPr lang="en-US" sz="4400" b="1" dirty="0">
                <a:latin typeface="+mj-lt"/>
                <a:ea typeface="+mj-ea"/>
                <a:cs typeface="+mj-cs"/>
              </a:rPr>
              <a:t>DDI-Lifecycle</a:t>
            </a:r>
          </a:p>
          <a:p>
            <a:endParaRPr lang="en-US" sz="2400" dirty="0" smtClean="0"/>
          </a:p>
          <a:p>
            <a:pPr marL="285750" indent="-285750">
              <a:buFont typeface="Arial" panose="020B0604020202020204" pitchFamily="34" charset="0"/>
              <a:buChar char="•"/>
            </a:pPr>
            <a:r>
              <a:rPr lang="en-US" sz="2400" dirty="0" smtClean="0"/>
              <a:t>DDI-Lifecycle is a rich xml-based specification</a:t>
            </a:r>
          </a:p>
          <a:p>
            <a:pPr marL="285750" indent="-285750">
              <a:buFont typeface="Arial" panose="020B0604020202020204" pitchFamily="34" charset="0"/>
              <a:buChar char="•"/>
            </a:pPr>
            <a:r>
              <a:rPr lang="en-US" sz="2400" dirty="0" smtClean="0"/>
              <a:t>Facilitates reuse of metadata components across the data lifecycle</a:t>
            </a:r>
          </a:p>
          <a:p>
            <a:pPr marL="285750" indent="-285750">
              <a:buFont typeface="Arial" panose="020B0604020202020204" pitchFamily="34" charset="0"/>
              <a:buChar char="•"/>
            </a:pPr>
            <a:r>
              <a:rPr lang="en-US" sz="2400" dirty="0" smtClean="0"/>
              <a:t>Facilitates documentation of changes over time</a:t>
            </a:r>
          </a:p>
          <a:p>
            <a:pPr marL="285750" indent="-285750">
              <a:buFont typeface="Arial" panose="020B0604020202020204" pitchFamily="34" charset="0"/>
              <a:buChar char="•"/>
            </a:pPr>
            <a:r>
              <a:rPr lang="en-US" sz="2400" dirty="0" smtClean="0"/>
              <a:t>The current version of DDI-Lifecycle is </a:t>
            </a:r>
            <a:r>
              <a:rPr lang="en-US" sz="2400" u="sng" dirty="0" smtClean="0">
                <a:hlinkClick r:id="rId2"/>
              </a:rPr>
              <a:t>version 3.3</a:t>
            </a:r>
            <a:endParaRPr lang="en-US" sz="2400" dirty="0" smtClean="0"/>
          </a:p>
        </p:txBody>
      </p:sp>
      <p:pic>
        <p:nvPicPr>
          <p:cNvPr id="7" name="Picture 6"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157390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9909-84CB-4BAD-AC10-575E25D66AAC}"/>
              </a:ext>
            </a:extLst>
          </p:cNvPr>
          <p:cNvSpPr>
            <a:spLocks noGrp="1"/>
          </p:cNvSpPr>
          <p:nvPr>
            <p:ph type="title"/>
          </p:nvPr>
        </p:nvSpPr>
        <p:spPr/>
        <p:txBody>
          <a:bodyPr/>
          <a:lstStyle/>
          <a:p>
            <a:r>
              <a:rPr lang="en-CA" dirty="0"/>
              <a:t> </a:t>
            </a:r>
            <a:endParaRPr lang="en-US" dirty="0"/>
          </a:p>
        </p:txBody>
      </p:sp>
      <p:sp>
        <p:nvSpPr>
          <p:cNvPr id="4" name="Footer Placeholder 3">
            <a:extLst>
              <a:ext uri="{FF2B5EF4-FFF2-40B4-BE49-F238E27FC236}">
                <a16:creationId xmlns:a16="http://schemas.microsoft.com/office/drawing/2014/main" id="{234E8ED2-8340-4A73-A17C-7A0ACBB24636}"/>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798A2DF4-AB67-4040-B859-2773D5A26DF7}"/>
              </a:ext>
            </a:extLst>
          </p:cNvPr>
          <p:cNvSpPr>
            <a:spLocks noGrp="1"/>
          </p:cNvSpPr>
          <p:nvPr>
            <p:ph type="sldNum" sz="quarter" idx="12"/>
          </p:nvPr>
        </p:nvSpPr>
        <p:spPr/>
        <p:txBody>
          <a:bodyPr/>
          <a:lstStyle/>
          <a:p>
            <a:fld id="{49039DE4-B067-4327-953B-E909CE3B0AAC}" type="slidenum">
              <a:rPr lang="nb-NO" smtClean="0"/>
              <a:t>4</a:t>
            </a:fld>
            <a:endParaRPr lang="nb-NO"/>
          </a:p>
        </p:txBody>
      </p:sp>
      <p:pic>
        <p:nvPicPr>
          <p:cNvPr id="6" name="Picture 2" descr="https://ddialliance.org/sites/default/files/ddi-logo.jpg">
            <a:extLst>
              <a:ext uri="{FF2B5EF4-FFF2-40B4-BE49-F238E27FC236}">
                <a16:creationId xmlns:a16="http://schemas.microsoft.com/office/drawing/2014/main" id="{0D456A36-494A-4C17-8E0F-BB72F7691B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32153"/>
            <a:ext cx="2668385" cy="6483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a:extLst>
              <a:ext uri="{FF2B5EF4-FFF2-40B4-BE49-F238E27FC236}">
                <a16:creationId xmlns:a16="http://schemas.microsoft.com/office/drawing/2014/main" id="{4D852EC7-D26F-4B72-9CE1-C8878E51B64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15616" y="476672"/>
            <a:ext cx="6628571" cy="4466667"/>
          </a:xfrm>
        </p:spPr>
      </p:pic>
      <p:sp>
        <p:nvSpPr>
          <p:cNvPr id="9" name="TextBox 8">
            <a:extLst>
              <a:ext uri="{FF2B5EF4-FFF2-40B4-BE49-F238E27FC236}">
                <a16:creationId xmlns:a16="http://schemas.microsoft.com/office/drawing/2014/main" id="{E2EAE5ED-80BE-4EFC-A1CB-A2DBD1C11FAC}"/>
              </a:ext>
            </a:extLst>
          </p:cNvPr>
          <p:cNvSpPr txBox="1"/>
          <p:nvPr/>
        </p:nvSpPr>
        <p:spPr>
          <a:xfrm>
            <a:off x="3347864" y="5999513"/>
            <a:ext cx="457200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rPr>
              <a:t>Source: </a:t>
            </a:r>
            <a:r>
              <a:rPr kumimoji="0" lang="en-US" altLang="en-US" sz="12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hlinkClick r:id="rId5"/>
              </a:rPr>
              <a:t>https://bit.ly/2IvHGit</a:t>
            </a:r>
            <a:r>
              <a:rPr kumimoji="0" lang="en-US" altLang="en-US" sz="1200"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rPr>
              <a:t> </a:t>
            </a:r>
          </a:p>
        </p:txBody>
      </p:sp>
    </p:spTree>
    <p:extLst>
      <p:ext uri="{BB962C8B-B14F-4D97-AF65-F5344CB8AC3E}">
        <p14:creationId xmlns:p14="http://schemas.microsoft.com/office/powerpoint/2010/main" val="1459924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
          <p:cNvGrpSpPr/>
          <p:nvPr/>
        </p:nvGrpSpPr>
        <p:grpSpPr>
          <a:xfrm>
            <a:off x="707685" y="1687336"/>
            <a:ext cx="6789355" cy="3840629"/>
            <a:chOff x="2122074" y="1624991"/>
            <a:chExt cx="7917276" cy="3359009"/>
          </a:xfrm>
        </p:grpSpPr>
        <p:pic>
          <p:nvPicPr>
            <p:cNvPr id="24" name="Google Shape;134;p22"/>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224677" y="3073051"/>
              <a:ext cx="2033997" cy="1525498"/>
            </a:xfrm>
            <a:prstGeom prst="rect">
              <a:avLst/>
            </a:prstGeom>
            <a:noFill/>
            <a:ln>
              <a:noFill/>
            </a:ln>
          </p:spPr>
        </p:pic>
        <p:sp>
          <p:nvSpPr>
            <p:cNvPr id="25" name="Google Shape;131;p22"/>
            <p:cNvSpPr/>
            <p:nvPr/>
          </p:nvSpPr>
          <p:spPr>
            <a:xfrm>
              <a:off x="6660750" y="2654750"/>
              <a:ext cx="3378600" cy="232925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defRPr/>
              </a:pPr>
              <a:endParaRPr sz="1400" kern="0">
                <a:solidFill>
                  <a:srgbClr val="000000"/>
                </a:solidFill>
                <a:cs typeface="Arial"/>
                <a:sym typeface="Arial"/>
              </a:endParaRPr>
            </a:p>
          </p:txBody>
        </p:sp>
        <p:pic>
          <p:nvPicPr>
            <p:cNvPr id="26" name="Google Shape;132;p22"/>
            <p:cNvPicPr preferRelativeResize="0"/>
            <p:nvPr/>
          </p:nvPicPr>
          <p:blipFill>
            <a:blip r:embed="rId4">
              <a:alphaModFix amt="25000"/>
            </a:blip>
            <a:stretch>
              <a:fillRect/>
            </a:stretch>
          </p:blipFill>
          <p:spPr>
            <a:xfrm rot="5400024">
              <a:off x="4817105" y="2935931"/>
              <a:ext cx="1355322" cy="1763386"/>
            </a:xfrm>
            <a:prstGeom prst="rect">
              <a:avLst/>
            </a:prstGeom>
            <a:noFill/>
            <a:ln>
              <a:noFill/>
            </a:ln>
          </p:spPr>
        </p:pic>
        <p:cxnSp>
          <p:nvCxnSpPr>
            <p:cNvPr id="27" name="Google Shape;136;p22"/>
            <p:cNvCxnSpPr/>
            <p:nvPr/>
          </p:nvCxnSpPr>
          <p:spPr>
            <a:xfrm flipV="1">
              <a:off x="4330700" y="3813023"/>
              <a:ext cx="2222501" cy="8100"/>
            </a:xfrm>
            <a:prstGeom prst="straightConnector1">
              <a:avLst/>
            </a:prstGeom>
            <a:noFill/>
            <a:ln w="76200" cap="flat" cmpd="sng">
              <a:solidFill>
                <a:srgbClr val="38761D"/>
              </a:solidFill>
              <a:prstDash val="solid"/>
              <a:round/>
              <a:headEnd type="none" w="med" len="med"/>
              <a:tailEnd type="triangle" w="med" len="med"/>
            </a:ln>
          </p:spPr>
        </p:cxnSp>
        <p:sp>
          <p:nvSpPr>
            <p:cNvPr id="28" name="Google Shape;137;p22"/>
            <p:cNvSpPr txBox="1"/>
            <p:nvPr/>
          </p:nvSpPr>
          <p:spPr>
            <a:xfrm>
              <a:off x="2122074" y="1665889"/>
              <a:ext cx="2136600" cy="482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b="1" kern="0" dirty="0">
                  <a:solidFill>
                    <a:srgbClr val="000000"/>
                  </a:solidFill>
                  <a:latin typeface="Calibri" panose="020F0502020204030204" pitchFamily="34" charset="0"/>
                  <a:cs typeface="Calibri" panose="020F0502020204030204" pitchFamily="34" charset="0"/>
                  <a:sym typeface="Arial"/>
                </a:rPr>
                <a:t>Metadata structured by DDI Lifecycle standard</a:t>
              </a:r>
              <a:endParaRPr b="1" kern="0" dirty="0">
                <a:solidFill>
                  <a:srgbClr val="000000"/>
                </a:solidFill>
                <a:latin typeface="Calibri" panose="020F0502020204030204" pitchFamily="34" charset="0"/>
                <a:cs typeface="Calibri" panose="020F0502020204030204" pitchFamily="34" charset="0"/>
                <a:sym typeface="Arial"/>
              </a:endParaRPr>
            </a:p>
          </p:txBody>
        </p:sp>
        <p:sp>
          <p:nvSpPr>
            <p:cNvPr id="29" name="Google Shape;139;p22"/>
            <p:cNvSpPr txBox="1"/>
            <p:nvPr/>
          </p:nvSpPr>
          <p:spPr>
            <a:xfrm>
              <a:off x="6660750" y="1624991"/>
              <a:ext cx="3378600" cy="482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de" b="1" kern="0" dirty="0">
                  <a:solidFill>
                    <a:srgbClr val="000000"/>
                  </a:solidFill>
                  <a:latin typeface="Calibri" panose="020F0502020204030204" pitchFamily="34" charset="0"/>
                  <a:cs typeface="Calibri" panose="020F0502020204030204" pitchFamily="34" charset="0"/>
                  <a:sym typeface="Arial"/>
                </a:rPr>
                <a:t> Metadata specified </a:t>
              </a:r>
              <a:br>
                <a:rPr lang="de" b="1" kern="0" dirty="0">
                  <a:solidFill>
                    <a:srgbClr val="000000"/>
                  </a:solidFill>
                  <a:latin typeface="Calibri" panose="020F0502020204030204" pitchFamily="34" charset="0"/>
                  <a:cs typeface="Calibri" panose="020F0502020204030204" pitchFamily="34" charset="0"/>
                  <a:sym typeface="Arial"/>
                </a:rPr>
              </a:br>
              <a:r>
                <a:rPr lang="de" b="1" kern="0" dirty="0">
                  <a:solidFill>
                    <a:srgbClr val="000000"/>
                  </a:solidFill>
                  <a:latin typeface="Calibri" panose="020F0502020204030204" pitchFamily="34" charset="0"/>
                  <a:cs typeface="Calibri" panose="020F0502020204030204" pitchFamily="34" charset="0"/>
                  <a:sym typeface="Arial"/>
                </a:rPr>
                <a:t>by DDI Lifecycle standard</a:t>
              </a:r>
              <a:endParaRPr b="1" kern="0" dirty="0">
                <a:solidFill>
                  <a:srgbClr val="000000"/>
                </a:solidFill>
                <a:latin typeface="Calibri" panose="020F0502020204030204" pitchFamily="34" charset="0"/>
                <a:cs typeface="Calibri" panose="020F0502020204030204" pitchFamily="34" charset="0"/>
                <a:sym typeface="Arial"/>
              </a:endParaRPr>
            </a:p>
          </p:txBody>
        </p:sp>
      </p:grpSp>
      <p:pic>
        <p:nvPicPr>
          <p:cNvPr id="30"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4128" y="2854352"/>
            <a:ext cx="2908860" cy="2663223"/>
          </a:xfrm>
          <a:prstGeom prst="rect">
            <a:avLst/>
          </a:prstGeom>
        </p:spPr>
      </p:pic>
      <p:sp>
        <p:nvSpPr>
          <p:cNvPr id="31" name="Espace réservé du contenu 3"/>
          <p:cNvSpPr>
            <a:spLocks noGrp="1"/>
          </p:cNvSpPr>
          <p:nvPr>
            <p:ph sz="quarter" idx="11"/>
          </p:nvPr>
        </p:nvSpPr>
        <p:spPr>
          <a:xfrm>
            <a:off x="763815" y="408535"/>
            <a:ext cx="7917144" cy="1325563"/>
          </a:xfrm>
        </p:spPr>
        <p:txBody>
          <a:bodyPr>
            <a:normAutofit/>
          </a:bodyPr>
          <a:lstStyle/>
          <a:p>
            <a:pPr algn="ctr"/>
            <a:r>
              <a:rPr lang="de" sz="2800" dirty="0">
                <a:latin typeface="+mn-lt"/>
                <a:cs typeface="+mn-cs"/>
                <a:sym typeface="Arial"/>
              </a:rPr>
              <a:t>Reusable items </a:t>
            </a:r>
            <a:r>
              <a:rPr lang="en-US" sz="2800" dirty="0">
                <a:latin typeface="+mn-lt"/>
                <a:cs typeface="+mn-cs"/>
                <a:sym typeface="Arial"/>
              </a:rPr>
              <a:t>in Lifecycle </a:t>
            </a:r>
            <a:endParaRPr lang="fr-CA" sz="2800" dirty="0">
              <a:latin typeface="+mn-lt"/>
              <a:cs typeface="+mn-cs"/>
            </a:endParaRPr>
          </a:p>
        </p:txBody>
      </p:sp>
      <p:sp>
        <p:nvSpPr>
          <p:cNvPr id="12" name="Google Shape;119;p21"/>
          <p:cNvSpPr txBox="1"/>
          <p:nvPr/>
        </p:nvSpPr>
        <p:spPr>
          <a:xfrm>
            <a:off x="179512" y="5590869"/>
            <a:ext cx="1660526" cy="415046"/>
          </a:xfrm>
          <a:prstGeom prst="rect">
            <a:avLst/>
          </a:prstGeom>
          <a:noFill/>
          <a:ln>
            <a:noFill/>
          </a:ln>
        </p:spPr>
        <p:txBody>
          <a:bodyPr spcFirstLastPara="1" wrap="square" lIns="91425" tIns="91425" rIns="91425" bIns="91425" anchor="t" anchorCtr="0">
            <a:noAutofit/>
          </a:bodyPr>
          <a:lstStyle/>
          <a:p>
            <a:pPr defTabSz="914400">
              <a:buClr>
                <a:srgbClr val="000000"/>
              </a:buClr>
              <a:buFont typeface="Arial"/>
              <a:buNone/>
            </a:pPr>
            <a:r>
              <a:rPr lang="de" sz="1400" kern="0" dirty="0" smtClean="0">
                <a:solidFill>
                  <a:srgbClr val="999999"/>
                </a:solidFill>
                <a:cs typeface="Arial"/>
                <a:sym typeface="Arial"/>
              </a:rPr>
              <a:t>Variable </a:t>
            </a:r>
            <a:r>
              <a:rPr lang="de" sz="1400" kern="0" dirty="0">
                <a:solidFill>
                  <a:srgbClr val="999999"/>
                </a:solidFill>
                <a:cs typeface="Arial"/>
                <a:sym typeface="Arial"/>
              </a:rPr>
              <a:t>Scheme</a:t>
            </a:r>
            <a:endParaRPr sz="1400" kern="0" dirty="0">
              <a:solidFill>
                <a:srgbClr val="999999"/>
              </a:solidFill>
              <a:cs typeface="Arial"/>
              <a:sym typeface="Arial"/>
            </a:endParaRPr>
          </a:p>
        </p:txBody>
      </p:sp>
      <p:sp>
        <p:nvSpPr>
          <p:cNvPr id="13" name="Google Shape;120;p21"/>
          <p:cNvSpPr txBox="1"/>
          <p:nvPr/>
        </p:nvSpPr>
        <p:spPr>
          <a:xfrm>
            <a:off x="2106966" y="5590869"/>
            <a:ext cx="1722312" cy="537639"/>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de" sz="1400" kern="0" dirty="0" smtClean="0">
                <a:solidFill>
                  <a:srgbClr val="999999"/>
                </a:solidFill>
                <a:cs typeface="Arial"/>
                <a:sym typeface="Arial"/>
              </a:rPr>
              <a:t>Question </a:t>
            </a:r>
            <a:r>
              <a:rPr lang="de" sz="1400" kern="0" dirty="0">
                <a:solidFill>
                  <a:srgbClr val="999999"/>
                </a:solidFill>
                <a:cs typeface="Arial"/>
                <a:sym typeface="Arial"/>
              </a:rPr>
              <a:t>Scheme</a:t>
            </a:r>
            <a:endParaRPr sz="1400" kern="0" dirty="0">
              <a:solidFill>
                <a:srgbClr val="999999"/>
              </a:solidFill>
              <a:cs typeface="Arial"/>
              <a:sym typeface="Arial"/>
            </a:endParaRPr>
          </a:p>
        </p:txBody>
      </p:sp>
      <p:cxnSp>
        <p:nvCxnSpPr>
          <p:cNvPr id="14" name="Google Shape;118;p21"/>
          <p:cNvCxnSpPr/>
          <p:nvPr/>
        </p:nvCxnSpPr>
        <p:spPr>
          <a:xfrm flipV="1">
            <a:off x="1001938" y="4981352"/>
            <a:ext cx="15674" cy="638946"/>
          </a:xfrm>
          <a:prstGeom prst="straightConnector1">
            <a:avLst/>
          </a:prstGeom>
          <a:noFill/>
          <a:ln w="28575" cap="flat" cmpd="sng">
            <a:solidFill>
              <a:srgbClr val="999999"/>
            </a:solidFill>
            <a:prstDash val="solid"/>
            <a:round/>
            <a:headEnd type="none" w="med" len="med"/>
            <a:tailEnd type="triangle" w="med" len="med"/>
          </a:ln>
        </p:spPr>
      </p:cxnSp>
      <p:cxnSp>
        <p:nvCxnSpPr>
          <p:cNvPr id="15" name="Google Shape;125;p21"/>
          <p:cNvCxnSpPr/>
          <p:nvPr/>
        </p:nvCxnSpPr>
        <p:spPr>
          <a:xfrm flipH="1" flipV="1">
            <a:off x="2275952" y="4967922"/>
            <a:ext cx="539082" cy="617146"/>
          </a:xfrm>
          <a:prstGeom prst="straightConnector1">
            <a:avLst/>
          </a:prstGeom>
          <a:noFill/>
          <a:ln w="28575" cap="flat" cmpd="sng">
            <a:solidFill>
              <a:srgbClr val="999999"/>
            </a:solidFill>
            <a:prstDash val="solid"/>
            <a:round/>
            <a:headEnd type="none" w="med" len="med"/>
            <a:tailEnd type="triangle" w="med" len="med"/>
          </a:ln>
        </p:spPr>
      </p:cxnSp>
    </p:spTree>
    <p:extLst>
      <p:ext uri="{BB962C8B-B14F-4D97-AF65-F5344CB8AC3E}">
        <p14:creationId xmlns:p14="http://schemas.microsoft.com/office/powerpoint/2010/main" val="2801805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p5"/>
          <p:cNvSpPr txBox="1">
            <a:spLocks/>
          </p:cNvSpPr>
          <p:nvPr/>
        </p:nvSpPr>
        <p:spPr>
          <a:xfrm>
            <a:off x="640556" y="2492896"/>
            <a:ext cx="7862888" cy="581662"/>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spcBef>
                <a:spcPts val="0"/>
              </a:spcBef>
              <a:buClr>
                <a:schemeClr val="dk1"/>
              </a:buClr>
              <a:buSzPts val="3600"/>
            </a:pPr>
            <a:r>
              <a:rPr lang="nb-NO" dirty="0" err="1" smtClean="0">
                <a:solidFill>
                  <a:schemeClr val="tx1"/>
                </a:solidFill>
              </a:rPr>
              <a:t>Identification</a:t>
            </a:r>
            <a:r>
              <a:rPr lang="nb-NO" dirty="0" smtClean="0">
                <a:solidFill>
                  <a:schemeClr val="tx1"/>
                </a:solidFill>
              </a:rPr>
              <a:t> and </a:t>
            </a:r>
            <a:r>
              <a:rPr lang="nb-NO" dirty="0" err="1" smtClean="0">
                <a:solidFill>
                  <a:schemeClr val="tx1"/>
                </a:solidFill>
              </a:rPr>
              <a:t>Versioning</a:t>
            </a:r>
            <a:endParaRPr lang="nb-NO" dirty="0">
              <a:solidFill>
                <a:schemeClr val="tx1"/>
              </a:solidFill>
            </a:endParaRPr>
          </a:p>
        </p:txBody>
      </p:sp>
      <p:sp>
        <p:nvSpPr>
          <p:cNvPr id="5" name="Google Shape;26;p5"/>
          <p:cNvSpPr txBox="1">
            <a:spLocks/>
          </p:cNvSpPr>
          <p:nvPr/>
        </p:nvSpPr>
        <p:spPr>
          <a:xfrm>
            <a:off x="467544" y="1461754"/>
            <a:ext cx="7862888" cy="581662"/>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spcBef>
                <a:spcPts val="0"/>
              </a:spcBef>
              <a:buClr>
                <a:schemeClr val="dk1"/>
              </a:buClr>
              <a:buSzPts val="3600"/>
            </a:pPr>
            <a:r>
              <a:rPr lang="nb-NO" sz="4400" b="1" dirty="0" smtClean="0">
                <a:solidFill>
                  <a:schemeClr val="tx1"/>
                </a:solidFill>
                <a:latin typeface="+mj-lt"/>
              </a:rPr>
              <a:t>DDI - </a:t>
            </a:r>
            <a:r>
              <a:rPr lang="nb-NO" sz="4400" b="1" dirty="0" err="1" smtClean="0">
                <a:solidFill>
                  <a:schemeClr val="tx1"/>
                </a:solidFill>
                <a:latin typeface="+mj-lt"/>
              </a:rPr>
              <a:t>Lifecycle</a:t>
            </a:r>
            <a:endParaRPr lang="nb-NO" sz="4400" b="1" dirty="0">
              <a:solidFill>
                <a:schemeClr val="tx1"/>
              </a:solidFill>
              <a:latin typeface="+mj-lt"/>
            </a:endParaRPr>
          </a:p>
        </p:txBody>
      </p:sp>
      <p:pic>
        <p:nvPicPr>
          <p:cNvPr id="9" name="Picture 8" descr="https://ddialliance.org/sites/default/files/dd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4000618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628650" y="1825625"/>
            <a:ext cx="7886700" cy="2941831"/>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x-none" sz="3200" dirty="0">
                <a:solidFill>
                  <a:schemeClr val="tx1"/>
                </a:solidFill>
                <a:latin typeface="+mn-lt"/>
                <a:ea typeface="+mn-ea"/>
                <a:cs typeface="+mn-cs"/>
              </a:rPr>
              <a:t>Typed items (elements or objects) as defined by the DDI standard</a:t>
            </a:r>
            <a:endParaRPr sz="3200" dirty="0">
              <a:solidFill>
                <a:schemeClr val="tx1"/>
              </a:solidFill>
              <a:latin typeface="+mn-lt"/>
              <a:ea typeface="+mn-ea"/>
              <a:cs typeface="+mn-cs"/>
            </a:endParaRPr>
          </a:p>
          <a:p>
            <a:pPr marL="171450" lvl="0" indent="-171450" algn="l" rtl="0">
              <a:lnSpc>
                <a:spcPct val="90000"/>
              </a:lnSpc>
              <a:spcBef>
                <a:spcPts val="750"/>
              </a:spcBef>
              <a:spcAft>
                <a:spcPts val="0"/>
              </a:spcAft>
              <a:buClr>
                <a:schemeClr val="dk1"/>
              </a:buClr>
              <a:buSzPts val="2100"/>
              <a:buChar char="•"/>
            </a:pPr>
            <a:r>
              <a:rPr lang="x-none" sz="3200" dirty="0">
                <a:solidFill>
                  <a:schemeClr val="tx1"/>
                </a:solidFill>
                <a:latin typeface="+mn-lt"/>
                <a:ea typeface="+mn-ea"/>
                <a:cs typeface="+mn-cs"/>
              </a:rPr>
              <a:t>Can be managed independently</a:t>
            </a:r>
            <a:r>
              <a:rPr lang="nb-NO" sz="3200" dirty="0">
                <a:solidFill>
                  <a:schemeClr val="tx1"/>
                </a:solidFill>
                <a:latin typeface="+mn-lt"/>
                <a:ea typeface="+mn-ea"/>
                <a:cs typeface="+mn-cs"/>
              </a:rPr>
              <a:t> </a:t>
            </a:r>
          </a:p>
          <a:p>
            <a:pPr marL="171450" lvl="0" indent="-171450" algn="l" rtl="0">
              <a:lnSpc>
                <a:spcPct val="90000"/>
              </a:lnSpc>
              <a:spcBef>
                <a:spcPts val="750"/>
              </a:spcBef>
              <a:spcAft>
                <a:spcPts val="0"/>
              </a:spcAft>
              <a:buClr>
                <a:schemeClr val="dk1"/>
              </a:buClr>
              <a:buSzPts val="2100"/>
              <a:buChar char="•"/>
            </a:pPr>
            <a:r>
              <a:rPr lang="x-none" sz="3200" dirty="0">
                <a:solidFill>
                  <a:schemeClr val="tx1"/>
                </a:solidFill>
                <a:latin typeface="+mn-lt"/>
                <a:ea typeface="+mn-ea"/>
                <a:cs typeface="+mn-cs"/>
              </a:rPr>
              <a:t>Examples </a:t>
            </a:r>
            <a:r>
              <a:rPr lang="x-none" sz="3200" dirty="0" smtClean="0">
                <a:solidFill>
                  <a:schemeClr val="tx1"/>
                </a:solidFill>
                <a:latin typeface="+mn-lt"/>
                <a:ea typeface="+mn-ea"/>
                <a:cs typeface="+mn-cs"/>
              </a:rPr>
              <a:t>include:</a:t>
            </a:r>
            <a:endParaRPr lang="nb-NO" sz="3200" dirty="0">
              <a:solidFill>
                <a:schemeClr val="tx1"/>
              </a:solidFill>
              <a:latin typeface="+mn-lt"/>
              <a:ea typeface="+mn-ea"/>
              <a:cs typeface="+mn-cs"/>
            </a:endParaRPr>
          </a:p>
          <a:p>
            <a:pPr marL="0" lvl="0" indent="0" algn="l" rtl="0">
              <a:lnSpc>
                <a:spcPct val="90000"/>
              </a:lnSpc>
              <a:spcBef>
                <a:spcPts val="750"/>
              </a:spcBef>
              <a:spcAft>
                <a:spcPts val="0"/>
              </a:spcAft>
              <a:buClr>
                <a:schemeClr val="dk1"/>
              </a:buClr>
              <a:buSzPts val="2100"/>
              <a:buNone/>
            </a:pPr>
            <a:r>
              <a:rPr lang="x-none" sz="2400" dirty="0" smtClean="0">
                <a:solidFill>
                  <a:schemeClr val="tx1"/>
                </a:solidFill>
                <a:latin typeface="+mn-lt"/>
                <a:ea typeface="+mn-ea"/>
                <a:cs typeface="+mn-cs"/>
              </a:rPr>
              <a:t>Questions</a:t>
            </a:r>
            <a:r>
              <a:rPr lang="x-none" sz="2400" dirty="0">
                <a:solidFill>
                  <a:schemeClr val="tx1"/>
                </a:solidFill>
                <a:latin typeface="+mn-lt"/>
                <a:ea typeface="+mn-ea"/>
                <a:cs typeface="+mn-cs"/>
              </a:rPr>
              <a:t>, Classifications, Concepts, Organizations, Variable</a:t>
            </a:r>
            <a:r>
              <a:rPr lang="en-US" sz="2400" dirty="0">
                <a:solidFill>
                  <a:schemeClr val="tx1"/>
                </a:solidFill>
                <a:latin typeface="+mn-lt"/>
                <a:ea typeface="+mn-ea"/>
                <a:cs typeface="+mn-cs"/>
              </a:rPr>
              <a:t>s</a:t>
            </a:r>
            <a:endParaRPr lang="nb-NO" sz="2400" dirty="0">
              <a:solidFill>
                <a:schemeClr val="tx1"/>
              </a:solidFill>
              <a:latin typeface="+mn-lt"/>
              <a:ea typeface="+mn-ea"/>
              <a:cs typeface="+mn-cs"/>
            </a:endParaRPr>
          </a:p>
          <a:p>
            <a:pPr marL="342900" lvl="1" indent="0" algn="l" rtl="0">
              <a:lnSpc>
                <a:spcPct val="90000"/>
              </a:lnSpc>
              <a:spcBef>
                <a:spcPts val="375"/>
              </a:spcBef>
              <a:spcAft>
                <a:spcPts val="0"/>
              </a:spcAft>
              <a:buClr>
                <a:schemeClr val="dk1"/>
              </a:buClr>
              <a:buSzPts val="1800"/>
              <a:buNone/>
            </a:pPr>
            <a:endParaRPr sz="3200" dirty="0">
              <a:solidFill>
                <a:schemeClr val="tx1"/>
              </a:solidFill>
              <a:latin typeface="+mn-lt"/>
              <a:ea typeface="+mn-ea"/>
              <a:cs typeface="+mn-cs"/>
            </a:endParaRPr>
          </a:p>
          <a:p>
            <a:pPr marL="0" lvl="0" indent="0" algn="l" rtl="0">
              <a:lnSpc>
                <a:spcPct val="90000"/>
              </a:lnSpc>
              <a:spcBef>
                <a:spcPts val="750"/>
              </a:spcBef>
              <a:spcAft>
                <a:spcPts val="0"/>
              </a:spcAft>
              <a:buClr>
                <a:schemeClr val="dk1"/>
              </a:buClr>
              <a:buSzPts val="2100"/>
              <a:buNone/>
            </a:pPr>
            <a:endParaRPr sz="3200" dirty="0">
              <a:solidFill>
                <a:schemeClr val="tx1"/>
              </a:solidFill>
              <a:latin typeface="+mn-lt"/>
              <a:ea typeface="+mn-ea"/>
              <a:cs typeface="+mn-cs"/>
            </a:endParaRPr>
          </a:p>
        </p:txBody>
      </p:sp>
      <p:sp>
        <p:nvSpPr>
          <p:cNvPr id="40" name="Google Shape;40;p7"/>
          <p:cNvSpPr txBox="1">
            <a:spLocks noGrp="1"/>
          </p:cNvSpPr>
          <p:nvPr>
            <p:ph type="body" idx="3"/>
          </p:nvPr>
        </p:nvSpPr>
        <p:spPr>
          <a:xfrm>
            <a:off x="628650" y="591269"/>
            <a:ext cx="7917144" cy="1325563"/>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ct val="0"/>
              </a:spcBef>
              <a:spcAft>
                <a:spcPts val="0"/>
              </a:spcAft>
              <a:buClr>
                <a:schemeClr val="dk1"/>
              </a:buClr>
              <a:buSzPts val="3300"/>
            </a:pPr>
            <a:r>
              <a:rPr lang="x-none" sz="4400" b="1" dirty="0">
                <a:solidFill>
                  <a:schemeClr val="tx1"/>
                </a:solidFill>
                <a:latin typeface="+mj-lt"/>
                <a:ea typeface="+mj-ea"/>
                <a:cs typeface="+mj-cs"/>
              </a:rPr>
              <a:t>DDI Items – what are they?</a:t>
            </a:r>
            <a:endParaRPr sz="4400" b="1" dirty="0">
              <a:solidFill>
                <a:schemeClr val="tx1"/>
              </a:solidFill>
              <a:latin typeface="+mj-lt"/>
              <a:ea typeface="+mj-ea"/>
              <a:cs typeface="+mj-cs"/>
            </a:endParaRPr>
          </a:p>
          <a:p>
            <a:pPr marL="0" lvl="0" indent="0" algn="ctr">
              <a:lnSpc>
                <a:spcPct val="90000"/>
              </a:lnSpc>
              <a:spcBef>
                <a:spcPct val="0"/>
              </a:spcBef>
              <a:spcAft>
                <a:spcPts val="0"/>
              </a:spcAft>
              <a:buClr>
                <a:schemeClr val="dk1"/>
              </a:buClr>
              <a:buSzPts val="3300"/>
            </a:pPr>
            <a:endParaRPr sz="4400" b="1" dirty="0">
              <a:solidFill>
                <a:schemeClr val="tx1"/>
              </a:solidFill>
              <a:latin typeface="+mj-lt"/>
              <a:ea typeface="+mj-ea"/>
              <a:cs typeface="+mj-cs"/>
            </a:endParaRPr>
          </a:p>
        </p:txBody>
      </p:sp>
      <p:pic>
        <p:nvPicPr>
          <p:cNvPr id="8" name="Picture 7"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398473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8"/>
          <p:cNvSpPr txBox="1">
            <a:spLocks noGrp="1"/>
          </p:cNvSpPr>
          <p:nvPr>
            <p:ph type="body" idx="1"/>
          </p:nvPr>
        </p:nvSpPr>
        <p:spPr>
          <a:xfrm>
            <a:off x="635424" y="1595333"/>
            <a:ext cx="7886700" cy="399390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x-none" sz="2400" dirty="0">
                <a:latin typeface="+mj-lt"/>
              </a:rPr>
              <a:t>DDI items are identified by the combination of three parts</a:t>
            </a:r>
            <a:endParaRPr sz="2400" dirty="0">
              <a:latin typeface="+mj-lt"/>
            </a:endParaRPr>
          </a:p>
          <a:p>
            <a:pPr marL="685800" lvl="1" algn="l" rtl="0">
              <a:lnSpc>
                <a:spcPct val="90000"/>
              </a:lnSpc>
              <a:spcBef>
                <a:spcPts val="375"/>
              </a:spcBef>
              <a:spcAft>
                <a:spcPts val="0"/>
              </a:spcAft>
              <a:buClr>
                <a:schemeClr val="dk1"/>
              </a:buClr>
              <a:buSzPts val="1800"/>
              <a:buFont typeface="Courier New" panose="02070309020205020404" pitchFamily="49" charset="0"/>
              <a:buChar char="o"/>
            </a:pPr>
            <a:r>
              <a:rPr lang="x-none" sz="2000" dirty="0">
                <a:latin typeface="+mn-lt"/>
              </a:rPr>
              <a:t>Agency identifier</a:t>
            </a:r>
            <a:endParaRPr sz="2000" dirty="0">
              <a:latin typeface="+mn-lt"/>
            </a:endParaRPr>
          </a:p>
          <a:p>
            <a:pPr marL="685800" lvl="1">
              <a:buFont typeface="Courier New" panose="02070309020205020404" pitchFamily="49" charset="0"/>
              <a:buChar char="o"/>
            </a:pPr>
            <a:r>
              <a:rPr lang="x-none" sz="2000" dirty="0">
                <a:latin typeface="+mn-lt"/>
              </a:rPr>
              <a:t>Item identifier</a:t>
            </a:r>
            <a:endParaRPr sz="2000" dirty="0">
              <a:latin typeface="+mn-lt"/>
            </a:endParaRPr>
          </a:p>
          <a:p>
            <a:pPr marL="685800" lvl="1">
              <a:buFont typeface="Courier New" panose="02070309020205020404" pitchFamily="49" charset="0"/>
              <a:buChar char="o"/>
            </a:pPr>
            <a:r>
              <a:rPr lang="x-none" sz="2000" dirty="0">
                <a:latin typeface="+mn-lt"/>
              </a:rPr>
              <a:t>Item </a:t>
            </a:r>
            <a:r>
              <a:rPr lang="x-none" sz="2000" dirty="0" smtClean="0">
                <a:latin typeface="+mn-lt"/>
              </a:rPr>
              <a:t>version</a:t>
            </a:r>
            <a:endParaRPr lang="en-US" sz="2000" dirty="0" smtClean="0">
              <a:latin typeface="+mn-lt"/>
            </a:endParaRPr>
          </a:p>
          <a:p>
            <a:pPr marL="342900" lvl="1" indent="0">
              <a:buNone/>
            </a:pPr>
            <a:endParaRPr sz="2000" dirty="0">
              <a:latin typeface="+mn-lt"/>
            </a:endParaRPr>
          </a:p>
          <a:p>
            <a:pPr marL="171450" lvl="0" indent="-171450" algn="l" rtl="0">
              <a:lnSpc>
                <a:spcPct val="90000"/>
              </a:lnSpc>
              <a:spcBef>
                <a:spcPts val="750"/>
              </a:spcBef>
              <a:spcAft>
                <a:spcPts val="0"/>
              </a:spcAft>
              <a:buClr>
                <a:schemeClr val="dk1"/>
              </a:buClr>
              <a:buSzPts val="2100"/>
              <a:buChar char="•"/>
            </a:pPr>
            <a:r>
              <a:rPr lang="x-none" sz="2400" dirty="0" smtClean="0">
                <a:latin typeface="+mn-lt"/>
              </a:rPr>
              <a:t>Agency </a:t>
            </a:r>
            <a:r>
              <a:rPr lang="x-none" sz="2400" dirty="0">
                <a:latin typeface="+mn-lt"/>
              </a:rPr>
              <a:t>identifiers can be obtained for free from the DDI Registry</a:t>
            </a:r>
            <a:endParaRPr sz="2400" dirty="0">
              <a:latin typeface="+mn-lt"/>
            </a:endParaRPr>
          </a:p>
          <a:p>
            <a:pPr marL="685800" lvl="1" algn="l" rtl="0">
              <a:lnSpc>
                <a:spcPct val="90000"/>
              </a:lnSpc>
              <a:spcBef>
                <a:spcPts val="375"/>
              </a:spcBef>
              <a:spcAft>
                <a:spcPts val="0"/>
              </a:spcAft>
              <a:buClr>
                <a:schemeClr val="dk1"/>
              </a:buClr>
              <a:buSzPts val="1800"/>
              <a:buFont typeface="Courier New" panose="02070309020205020404" pitchFamily="49" charset="0"/>
              <a:buChar char="o"/>
            </a:pPr>
            <a:r>
              <a:rPr lang="x-none" sz="2000" u="sng" dirty="0">
                <a:solidFill>
                  <a:schemeClr val="hlink"/>
                </a:solidFill>
                <a:latin typeface="+mn-lt"/>
                <a:hlinkClick r:id="rId3"/>
              </a:rPr>
              <a:t>http://registry.ddialliance.org</a:t>
            </a:r>
            <a:r>
              <a:rPr lang="x-none" sz="2000" dirty="0">
                <a:latin typeface="+mn-lt"/>
              </a:rPr>
              <a:t> </a:t>
            </a:r>
            <a:endParaRPr sz="2000" dirty="0">
              <a:latin typeface="+mn-lt"/>
            </a:endParaRPr>
          </a:p>
          <a:p>
            <a:pPr marL="685800" lvl="1" algn="l" rtl="0">
              <a:lnSpc>
                <a:spcPct val="90000"/>
              </a:lnSpc>
              <a:spcBef>
                <a:spcPts val="375"/>
              </a:spcBef>
              <a:spcAft>
                <a:spcPts val="0"/>
              </a:spcAft>
              <a:buClr>
                <a:schemeClr val="dk1"/>
              </a:buClr>
              <a:buSzPts val="1800"/>
              <a:buFont typeface="Courier New" panose="02070309020205020404" pitchFamily="49" charset="0"/>
              <a:buChar char="o"/>
            </a:pPr>
            <a:r>
              <a:rPr lang="x-none" sz="2000" dirty="0">
                <a:latin typeface="+mn-lt"/>
              </a:rPr>
              <a:t>Necessary for resolution of DDI items in a distributed environment</a:t>
            </a:r>
            <a:endParaRPr sz="2000" dirty="0">
              <a:latin typeface="+mn-lt"/>
            </a:endParaRPr>
          </a:p>
          <a:p>
            <a:pPr marL="0" lvl="0" indent="0" algn="l" rtl="0">
              <a:lnSpc>
                <a:spcPct val="90000"/>
              </a:lnSpc>
              <a:spcBef>
                <a:spcPts val="750"/>
              </a:spcBef>
              <a:spcAft>
                <a:spcPts val="0"/>
              </a:spcAft>
              <a:buClr>
                <a:schemeClr val="dk1"/>
              </a:buClr>
              <a:buSzPts val="2100"/>
              <a:buNone/>
            </a:pPr>
            <a:endParaRPr dirty="0"/>
          </a:p>
        </p:txBody>
      </p:sp>
      <p:sp>
        <p:nvSpPr>
          <p:cNvPr id="46" name="Google Shape;46;p8"/>
          <p:cNvSpPr txBox="1">
            <a:spLocks noGrp="1"/>
          </p:cNvSpPr>
          <p:nvPr>
            <p:ph type="body" idx="3"/>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x-none" sz="4400" b="1" dirty="0">
                <a:latin typeface="+mj-lt"/>
              </a:rPr>
              <a:t>Identification of DDI items</a:t>
            </a:r>
            <a:endParaRPr sz="4400" b="1" dirty="0">
              <a:latin typeface="+mj-lt"/>
            </a:endParaRPr>
          </a:p>
        </p:txBody>
      </p:sp>
      <p:pic>
        <p:nvPicPr>
          <p:cNvPr id="5" name="Picture 4" descr="https://ddialliance.org/sites/default/files/ddi-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692973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x-none" sz="4400" b="1" dirty="0">
                <a:latin typeface="+mj-lt"/>
              </a:rPr>
              <a:t>Versioning</a:t>
            </a:r>
            <a:endParaRPr sz="4400" b="1" dirty="0">
              <a:latin typeface="+mj-lt"/>
            </a:endParaRPr>
          </a:p>
        </p:txBody>
      </p:sp>
      <p:cxnSp>
        <p:nvCxnSpPr>
          <p:cNvPr id="170" name="Google Shape;170;p18"/>
          <p:cNvCxnSpPr/>
          <p:nvPr/>
        </p:nvCxnSpPr>
        <p:spPr>
          <a:xfrm>
            <a:off x="2979847" y="4728497"/>
            <a:ext cx="0" cy="740425"/>
          </a:xfrm>
          <a:prstGeom prst="straightConnector1">
            <a:avLst/>
          </a:prstGeom>
          <a:noFill/>
          <a:ln w="47625" cap="flat" cmpd="sng">
            <a:solidFill>
              <a:srgbClr val="054E72"/>
            </a:solidFill>
            <a:prstDash val="solid"/>
            <a:miter lim="800000"/>
            <a:headEnd type="none" w="sm" len="sm"/>
            <a:tailEnd type="triangle" w="med" len="med"/>
          </a:ln>
        </p:spPr>
      </p:cxnSp>
      <p:cxnSp>
        <p:nvCxnSpPr>
          <p:cNvPr id="171" name="Google Shape;171;p18"/>
          <p:cNvCxnSpPr/>
          <p:nvPr/>
        </p:nvCxnSpPr>
        <p:spPr>
          <a:xfrm>
            <a:off x="6549179" y="4732979"/>
            <a:ext cx="0" cy="740425"/>
          </a:xfrm>
          <a:prstGeom prst="straightConnector1">
            <a:avLst/>
          </a:prstGeom>
          <a:noFill/>
          <a:ln w="47625" cap="flat" cmpd="sng">
            <a:solidFill>
              <a:srgbClr val="054E72"/>
            </a:solidFill>
            <a:prstDash val="solid"/>
            <a:miter lim="800000"/>
            <a:headEnd type="none" w="sm" len="sm"/>
            <a:tailEnd type="triangle" w="med" len="med"/>
          </a:ln>
        </p:spPr>
      </p:cxnSp>
      <p:sp>
        <p:nvSpPr>
          <p:cNvPr id="172" name="Google Shape;172;p18"/>
          <p:cNvSpPr txBox="1"/>
          <p:nvPr/>
        </p:nvSpPr>
        <p:spPr>
          <a:xfrm>
            <a:off x="836906" y="1722480"/>
            <a:ext cx="3274507"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x-none" sz="2100" b="1" dirty="0">
                <a:solidFill>
                  <a:schemeClr val="dk1"/>
                </a:solidFill>
                <a:latin typeface="Arial"/>
                <a:ea typeface="Arial"/>
                <a:cs typeface="Arial"/>
                <a:sym typeface="Arial"/>
              </a:rPr>
              <a:t>Version 1</a:t>
            </a:r>
            <a:endParaRPr sz="2100" b="1" dirty="0">
              <a:solidFill>
                <a:schemeClr val="dk1"/>
              </a:solidFill>
              <a:latin typeface="Arial"/>
              <a:ea typeface="Arial"/>
              <a:cs typeface="Arial"/>
              <a:sym typeface="Arial"/>
            </a:endParaRPr>
          </a:p>
        </p:txBody>
      </p:sp>
      <p:sp>
        <p:nvSpPr>
          <p:cNvPr id="173" name="Google Shape;173;p18"/>
          <p:cNvSpPr txBox="1"/>
          <p:nvPr/>
        </p:nvSpPr>
        <p:spPr>
          <a:xfrm>
            <a:off x="5041053" y="1722480"/>
            <a:ext cx="3493347" cy="823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x-none" sz="2100" b="1">
                <a:solidFill>
                  <a:schemeClr val="dk1"/>
                </a:solidFill>
                <a:latin typeface="Arial"/>
                <a:ea typeface="Arial"/>
                <a:cs typeface="Arial"/>
                <a:sym typeface="Arial"/>
              </a:rPr>
              <a:t>Version 2</a:t>
            </a:r>
            <a:endParaRPr sz="2100" b="1">
              <a:solidFill>
                <a:schemeClr val="dk1"/>
              </a:solidFill>
              <a:latin typeface="Arial"/>
              <a:ea typeface="Arial"/>
              <a:cs typeface="Arial"/>
              <a:sym typeface="Arial"/>
            </a:endParaRPr>
          </a:p>
        </p:txBody>
      </p:sp>
      <p:graphicFrame>
        <p:nvGraphicFramePr>
          <p:cNvPr id="174" name="Google Shape;174;p18"/>
          <p:cNvGraphicFramePr/>
          <p:nvPr/>
        </p:nvGraphicFramePr>
        <p:xfrm>
          <a:off x="839788" y="2184441"/>
          <a:ext cx="3312275" cy="1483400"/>
        </p:xfrm>
        <a:graphic>
          <a:graphicData uri="http://schemas.openxmlformats.org/drawingml/2006/table">
            <a:tbl>
              <a:tblPr firstRow="1" bandRow="1">
                <a:noFill/>
              </a:tblPr>
              <a:tblGrid>
                <a:gridCol w="1202775">
                  <a:extLst>
                    <a:ext uri="{9D8B030D-6E8A-4147-A177-3AD203B41FA5}">
                      <a16:colId xmlns:a16="http://schemas.microsoft.com/office/drawing/2014/main" val="20000"/>
                    </a:ext>
                  </a:extLst>
                </a:gridCol>
                <a:gridCol w="2109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x-none" sz="1600">
                          <a:latin typeface="Calibri"/>
                          <a:ea typeface="Calibri"/>
                          <a:cs typeface="Calibri"/>
                          <a:sym typeface="Calibri"/>
                        </a:rPr>
                        <a:t>Property</a:t>
                      </a:r>
                      <a:endParaRPr sz="1600">
                        <a:latin typeface="Calibri"/>
                        <a:ea typeface="Calibri"/>
                        <a:cs typeface="Calibri"/>
                        <a:sym typeface="Calibri"/>
                      </a:endParaRPr>
                    </a:p>
                  </a:txBody>
                  <a:tcPr marL="91450" marR="91450" marT="45725" marB="45725">
                    <a:solidFill>
                      <a:srgbClr val="054E72"/>
                    </a:solidFill>
                  </a:tcPr>
                </a:tc>
                <a:tc>
                  <a:txBody>
                    <a:bodyPr/>
                    <a:lstStyle/>
                    <a:p>
                      <a:pPr marL="0" marR="0" lvl="0" indent="0" algn="l" rtl="0">
                        <a:spcBef>
                          <a:spcPts val="0"/>
                        </a:spcBef>
                        <a:spcAft>
                          <a:spcPts val="0"/>
                        </a:spcAft>
                        <a:buNone/>
                      </a:pPr>
                      <a:r>
                        <a:rPr lang="x-none" sz="1600">
                          <a:latin typeface="Calibri"/>
                          <a:ea typeface="Calibri"/>
                          <a:cs typeface="Calibri"/>
                          <a:sym typeface="Calibri"/>
                        </a:rPr>
                        <a:t>Value</a:t>
                      </a:r>
                      <a:endParaRPr sz="1600">
                        <a:latin typeface="Calibri"/>
                        <a:ea typeface="Calibri"/>
                        <a:cs typeface="Calibri"/>
                        <a:sym typeface="Calibri"/>
                      </a:endParaRPr>
                    </a:p>
                  </a:txBody>
                  <a:tcPr marL="91450" marR="91450" marT="45725" marB="45725">
                    <a:solidFill>
                      <a:srgbClr val="054E7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x-none" sz="1600">
                          <a:latin typeface="Calibri"/>
                          <a:ea typeface="Calibri"/>
                          <a:cs typeface="Calibri"/>
                          <a:sym typeface="Calibri"/>
                        </a:rPr>
                        <a:t>Agency</a:t>
                      </a:r>
                      <a:endParaRPr sz="16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x-none" sz="1600">
                          <a:latin typeface="Calibri"/>
                          <a:ea typeface="Calibri"/>
                          <a:cs typeface="Calibri"/>
                          <a:sym typeface="Calibri"/>
                        </a:rPr>
                        <a:t>int.example</a:t>
                      </a:r>
                      <a:endParaRPr sz="160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x-none" sz="1600">
                          <a:latin typeface="Calibri"/>
                          <a:ea typeface="Calibri"/>
                          <a:cs typeface="Calibri"/>
                          <a:sym typeface="Calibri"/>
                        </a:rPr>
                        <a:t>ID</a:t>
                      </a:r>
                      <a:endParaRPr sz="16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x-none" sz="1600">
                          <a:latin typeface="Calibri"/>
                          <a:ea typeface="Calibri"/>
                          <a:cs typeface="Calibri"/>
                          <a:sym typeface="Calibri"/>
                        </a:rPr>
                        <a:t>abc123</a:t>
                      </a:r>
                      <a:endParaRPr sz="160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x-none" sz="1600">
                          <a:latin typeface="Calibri"/>
                          <a:ea typeface="Calibri"/>
                          <a:cs typeface="Calibri"/>
                          <a:sym typeface="Calibri"/>
                        </a:rPr>
                        <a:t>Version</a:t>
                      </a:r>
                      <a:endParaRPr sz="16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x-none" sz="1600">
                          <a:latin typeface="Calibri"/>
                          <a:ea typeface="Calibri"/>
                          <a:cs typeface="Calibri"/>
                          <a:sym typeface="Calibri"/>
                        </a:rPr>
                        <a:t>1</a:t>
                      </a:r>
                      <a:endParaRPr sz="160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175" name="Google Shape;175;p18"/>
          <p:cNvSpPr/>
          <p:nvPr/>
        </p:nvSpPr>
        <p:spPr>
          <a:xfrm>
            <a:off x="836906" y="3843380"/>
            <a:ext cx="3274507" cy="1123264"/>
          </a:xfrm>
          <a:prstGeom prst="roundRect">
            <a:avLst>
              <a:gd name="adj" fmla="val 16667"/>
            </a:avLst>
          </a:prstGeom>
          <a:solidFill>
            <a:srgbClr val="054E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1">
              <a:solidFill>
                <a:schemeClr val="lt1"/>
              </a:solidFill>
              <a:latin typeface="Calibri"/>
              <a:ea typeface="Calibri"/>
              <a:cs typeface="Calibri"/>
              <a:sym typeface="Calibri"/>
            </a:endParaRPr>
          </a:p>
          <a:p>
            <a:pPr marL="0" marR="0" lvl="0" indent="0" algn="ctr" rtl="0">
              <a:spcBef>
                <a:spcPts val="0"/>
              </a:spcBef>
              <a:spcAft>
                <a:spcPts val="0"/>
              </a:spcAft>
              <a:buNone/>
            </a:pPr>
            <a:r>
              <a:rPr lang="x-none" sz="2000" b="1">
                <a:solidFill>
                  <a:schemeClr val="lt1"/>
                </a:solidFill>
                <a:latin typeface="Calibri"/>
                <a:ea typeface="Calibri"/>
                <a:cs typeface="Calibri"/>
                <a:sym typeface="Calibri"/>
              </a:rPr>
              <a:t>What is yore name?</a:t>
            </a:r>
            <a:r>
              <a:rPr lang="x-none" sz="2000">
                <a:solidFill>
                  <a:schemeClr val="lt1"/>
                </a:solidFill>
                <a:latin typeface="Calibri"/>
                <a:ea typeface="Calibri"/>
                <a:cs typeface="Calibri"/>
                <a:sym typeface="Calibri"/>
              </a:rPr>
              <a:t/>
            </a:r>
            <a:br>
              <a:rPr lang="x-none" sz="2000">
                <a:solidFill>
                  <a:schemeClr val="lt1"/>
                </a:solidFill>
                <a:latin typeface="Calibri"/>
                <a:ea typeface="Calibri"/>
                <a:cs typeface="Calibri"/>
                <a:sym typeface="Calibri"/>
              </a:rPr>
            </a:br>
            <a:endParaRPr sz="2000" b="1">
              <a:solidFill>
                <a:schemeClr val="lt1"/>
              </a:solidFill>
              <a:latin typeface="Calibri"/>
              <a:ea typeface="Calibri"/>
              <a:cs typeface="Calibri"/>
              <a:sym typeface="Calibri"/>
            </a:endParaRPr>
          </a:p>
        </p:txBody>
      </p:sp>
      <p:sp>
        <p:nvSpPr>
          <p:cNvPr id="176" name="Google Shape;176;p18"/>
          <p:cNvSpPr/>
          <p:nvPr/>
        </p:nvSpPr>
        <p:spPr>
          <a:xfrm>
            <a:off x="5041053" y="3873851"/>
            <a:ext cx="3283374" cy="1123264"/>
          </a:xfrm>
          <a:prstGeom prst="roundRect">
            <a:avLst>
              <a:gd name="adj" fmla="val 16667"/>
            </a:avLst>
          </a:prstGeom>
          <a:solidFill>
            <a:srgbClr val="054E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2000" b="1">
                <a:solidFill>
                  <a:schemeClr val="lt1"/>
                </a:solidFill>
                <a:latin typeface="Calibri"/>
                <a:ea typeface="Calibri"/>
                <a:cs typeface="Calibri"/>
                <a:sym typeface="Calibri"/>
              </a:rPr>
              <a:t>What is yo</a:t>
            </a:r>
            <a:r>
              <a:rPr lang="x-none" sz="2000" b="1">
                <a:solidFill>
                  <a:srgbClr val="FF0000"/>
                </a:solidFill>
                <a:latin typeface="Calibri"/>
                <a:ea typeface="Calibri"/>
                <a:cs typeface="Calibri"/>
                <a:sym typeface="Calibri"/>
              </a:rPr>
              <a:t>ur</a:t>
            </a:r>
            <a:r>
              <a:rPr lang="x-none" sz="2000" b="1">
                <a:solidFill>
                  <a:schemeClr val="lt1"/>
                </a:solidFill>
                <a:latin typeface="Calibri"/>
                <a:ea typeface="Calibri"/>
                <a:cs typeface="Calibri"/>
                <a:sym typeface="Calibri"/>
              </a:rPr>
              <a:t> name?</a:t>
            </a:r>
            <a:endParaRPr sz="2000" b="1">
              <a:solidFill>
                <a:schemeClr val="lt1"/>
              </a:solidFill>
              <a:latin typeface="Calibri"/>
              <a:ea typeface="Calibri"/>
              <a:cs typeface="Calibri"/>
              <a:sym typeface="Calibri"/>
            </a:endParaRPr>
          </a:p>
        </p:txBody>
      </p:sp>
      <p:sp>
        <p:nvSpPr>
          <p:cNvPr id="177" name="Google Shape;177;p18"/>
          <p:cNvSpPr/>
          <p:nvPr/>
        </p:nvSpPr>
        <p:spPr>
          <a:xfrm>
            <a:off x="2594803" y="5468922"/>
            <a:ext cx="4281574" cy="782664"/>
          </a:xfrm>
          <a:prstGeom prst="roundRect">
            <a:avLst>
              <a:gd name="adj" fmla="val 16667"/>
            </a:avLst>
          </a:prstGeom>
          <a:solidFill>
            <a:srgbClr val="4B8E3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2000" b="1">
                <a:solidFill>
                  <a:schemeClr val="lt1"/>
                </a:solidFill>
                <a:latin typeface="Calibri"/>
                <a:ea typeface="Calibri"/>
                <a:cs typeface="Calibri"/>
                <a:sym typeface="Calibri"/>
              </a:rPr>
              <a:t> [_______________]</a:t>
            </a:r>
            <a:r>
              <a:rPr lang="x-none" sz="2000">
                <a:solidFill>
                  <a:schemeClr val="lt1"/>
                </a:solidFill>
                <a:latin typeface="Calibri"/>
                <a:ea typeface="Calibri"/>
                <a:cs typeface="Calibri"/>
                <a:sym typeface="Calibri"/>
              </a:rPr>
              <a:t/>
            </a:r>
            <a:br>
              <a:rPr lang="x-none" sz="2000">
                <a:solidFill>
                  <a:schemeClr val="lt1"/>
                </a:solidFill>
                <a:latin typeface="Calibri"/>
                <a:ea typeface="Calibri"/>
                <a:cs typeface="Calibri"/>
                <a:sym typeface="Calibri"/>
              </a:rPr>
            </a:br>
            <a:r>
              <a:rPr lang="x-none" sz="2000" b="1">
                <a:solidFill>
                  <a:schemeClr val="lt1"/>
                </a:solidFill>
                <a:latin typeface="Calibri"/>
                <a:ea typeface="Calibri"/>
                <a:cs typeface="Calibri"/>
                <a:sym typeface="Calibri"/>
              </a:rPr>
              <a:t>      </a:t>
            </a:r>
            <a:r>
              <a:rPr lang="x-none" sz="2000" b="1" i="1">
                <a:solidFill>
                  <a:schemeClr val="lt1"/>
                </a:solidFill>
                <a:latin typeface="Calibri"/>
                <a:ea typeface="Calibri"/>
                <a:cs typeface="Calibri"/>
                <a:sym typeface="Calibri"/>
              </a:rPr>
              <a:t>Enter your first and last name</a:t>
            </a:r>
            <a:endParaRPr sz="2000">
              <a:solidFill>
                <a:schemeClr val="lt1"/>
              </a:solidFill>
              <a:latin typeface="Calibri"/>
              <a:ea typeface="Calibri"/>
              <a:cs typeface="Calibri"/>
              <a:sym typeface="Calibri"/>
            </a:endParaRPr>
          </a:p>
        </p:txBody>
      </p:sp>
      <p:graphicFrame>
        <p:nvGraphicFramePr>
          <p:cNvPr id="178" name="Google Shape;178;p18"/>
          <p:cNvGraphicFramePr/>
          <p:nvPr/>
        </p:nvGraphicFramePr>
        <p:xfrm>
          <a:off x="5041053" y="2208150"/>
          <a:ext cx="3312275" cy="1483400"/>
        </p:xfrm>
        <a:graphic>
          <a:graphicData uri="http://schemas.openxmlformats.org/drawingml/2006/table">
            <a:tbl>
              <a:tblPr firstRow="1" bandRow="1">
                <a:noFill/>
              </a:tblPr>
              <a:tblGrid>
                <a:gridCol w="1202775">
                  <a:extLst>
                    <a:ext uri="{9D8B030D-6E8A-4147-A177-3AD203B41FA5}">
                      <a16:colId xmlns:a16="http://schemas.microsoft.com/office/drawing/2014/main" val="20000"/>
                    </a:ext>
                  </a:extLst>
                </a:gridCol>
                <a:gridCol w="2109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x-none" sz="1600">
                          <a:latin typeface="Calibri"/>
                          <a:ea typeface="Calibri"/>
                          <a:cs typeface="Calibri"/>
                          <a:sym typeface="Calibri"/>
                        </a:rPr>
                        <a:t>Property</a:t>
                      </a:r>
                      <a:endParaRPr sz="1600">
                        <a:latin typeface="Calibri"/>
                        <a:ea typeface="Calibri"/>
                        <a:cs typeface="Calibri"/>
                        <a:sym typeface="Calibri"/>
                      </a:endParaRPr>
                    </a:p>
                  </a:txBody>
                  <a:tcPr marL="91450" marR="91450" marT="45725" marB="45725">
                    <a:solidFill>
                      <a:srgbClr val="054E72"/>
                    </a:solidFill>
                  </a:tcPr>
                </a:tc>
                <a:tc>
                  <a:txBody>
                    <a:bodyPr/>
                    <a:lstStyle/>
                    <a:p>
                      <a:pPr marL="0" marR="0" lvl="0" indent="0" algn="l" rtl="0">
                        <a:spcBef>
                          <a:spcPts val="0"/>
                        </a:spcBef>
                        <a:spcAft>
                          <a:spcPts val="0"/>
                        </a:spcAft>
                        <a:buNone/>
                      </a:pPr>
                      <a:r>
                        <a:rPr lang="x-none" sz="1600">
                          <a:latin typeface="Calibri"/>
                          <a:ea typeface="Calibri"/>
                          <a:cs typeface="Calibri"/>
                          <a:sym typeface="Calibri"/>
                        </a:rPr>
                        <a:t>Value</a:t>
                      </a:r>
                      <a:endParaRPr sz="1600">
                        <a:latin typeface="Calibri"/>
                        <a:ea typeface="Calibri"/>
                        <a:cs typeface="Calibri"/>
                        <a:sym typeface="Calibri"/>
                      </a:endParaRPr>
                    </a:p>
                  </a:txBody>
                  <a:tcPr marL="91450" marR="91450" marT="45725" marB="45725">
                    <a:solidFill>
                      <a:srgbClr val="054E7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x-none" sz="1600">
                          <a:latin typeface="Calibri"/>
                          <a:ea typeface="Calibri"/>
                          <a:cs typeface="Calibri"/>
                          <a:sym typeface="Calibri"/>
                        </a:rPr>
                        <a:t>Agency</a:t>
                      </a:r>
                      <a:endParaRPr sz="16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x-none" sz="1600">
                          <a:latin typeface="Calibri"/>
                          <a:ea typeface="Calibri"/>
                          <a:cs typeface="Calibri"/>
                          <a:sym typeface="Calibri"/>
                        </a:rPr>
                        <a:t>int.example</a:t>
                      </a:r>
                      <a:endParaRPr sz="160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x-none" sz="1600">
                          <a:latin typeface="Calibri"/>
                          <a:ea typeface="Calibri"/>
                          <a:cs typeface="Calibri"/>
                          <a:sym typeface="Calibri"/>
                        </a:rPr>
                        <a:t>ID</a:t>
                      </a:r>
                      <a:endParaRPr sz="16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x-none" sz="1600">
                          <a:latin typeface="Calibri"/>
                          <a:ea typeface="Calibri"/>
                          <a:cs typeface="Calibri"/>
                          <a:sym typeface="Calibri"/>
                        </a:rPr>
                        <a:t>abc123</a:t>
                      </a:r>
                      <a:endParaRPr sz="160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x-none" sz="1600">
                          <a:latin typeface="Calibri"/>
                          <a:ea typeface="Calibri"/>
                          <a:cs typeface="Calibri"/>
                          <a:sym typeface="Calibri"/>
                        </a:rPr>
                        <a:t>Version</a:t>
                      </a:r>
                      <a:endParaRPr sz="16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x-none" sz="1600">
                          <a:latin typeface="Calibri"/>
                          <a:ea typeface="Calibri"/>
                          <a:cs typeface="Calibri"/>
                          <a:sym typeface="Calibri"/>
                        </a:rPr>
                        <a:t>2</a:t>
                      </a:r>
                      <a:endParaRPr sz="160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6276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628650" y="1825625"/>
            <a:ext cx="7886700" cy="3481466"/>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dk1"/>
              </a:buClr>
              <a:buSzPts val="2100"/>
              <a:buChar char="•"/>
            </a:pPr>
            <a:r>
              <a:rPr lang="nb-NO" sz="2400" dirty="0" err="1" smtClean="0">
                <a:latin typeface="+mn-lt"/>
              </a:rPr>
              <a:t>Manage</a:t>
            </a:r>
            <a:r>
              <a:rPr lang="nb-NO" sz="2400" dirty="0" smtClean="0">
                <a:latin typeface="+mn-lt"/>
              </a:rPr>
              <a:t> </a:t>
            </a:r>
            <a:r>
              <a:rPr lang="x-none" sz="2400" dirty="0" smtClean="0">
                <a:latin typeface="+mn-lt"/>
              </a:rPr>
              <a:t>items </a:t>
            </a:r>
            <a:r>
              <a:rPr lang="x-none" sz="2400" dirty="0">
                <a:latin typeface="+mn-lt"/>
              </a:rPr>
              <a:t>separately from each other</a:t>
            </a:r>
            <a:endParaRPr sz="2400" dirty="0">
              <a:latin typeface="+mn-lt"/>
            </a:endParaRPr>
          </a:p>
          <a:p>
            <a:pPr marL="171450" indent="-171450">
              <a:lnSpc>
                <a:spcPct val="150000"/>
              </a:lnSpc>
            </a:pPr>
            <a:r>
              <a:rPr lang="nb-NO" sz="2400" dirty="0" err="1" smtClean="0">
                <a:latin typeface="+mn-lt"/>
              </a:rPr>
              <a:t>Reuse</a:t>
            </a:r>
            <a:r>
              <a:rPr lang="en-US" sz="2400" dirty="0" smtClean="0">
                <a:latin typeface="+mn-lt"/>
              </a:rPr>
              <a:t> </a:t>
            </a:r>
            <a:r>
              <a:rPr lang="en-US" sz="2400" dirty="0">
                <a:latin typeface="+mn-lt"/>
              </a:rPr>
              <a:t>a specific version of a DDI </a:t>
            </a:r>
            <a:r>
              <a:rPr lang="en-US" sz="2400" dirty="0" smtClean="0">
                <a:latin typeface="+mn-lt"/>
              </a:rPr>
              <a:t>item</a:t>
            </a:r>
            <a:endParaRPr sz="2400" dirty="0">
              <a:latin typeface="+mn-lt"/>
            </a:endParaRPr>
          </a:p>
          <a:p>
            <a:pPr marL="171450" lvl="0" indent="-171450" algn="l" rtl="0">
              <a:lnSpc>
                <a:spcPct val="150000"/>
              </a:lnSpc>
              <a:spcBef>
                <a:spcPts val="750"/>
              </a:spcBef>
              <a:spcAft>
                <a:spcPts val="0"/>
              </a:spcAft>
              <a:buClr>
                <a:schemeClr val="dk1"/>
              </a:buClr>
              <a:buSzPts val="2100"/>
              <a:buChar char="•"/>
            </a:pPr>
            <a:r>
              <a:rPr lang="x-none" sz="2400" dirty="0">
                <a:latin typeface="+mn-lt"/>
              </a:rPr>
              <a:t>Track provenance between items</a:t>
            </a:r>
            <a:endParaRPr sz="2400" dirty="0">
              <a:latin typeface="+mn-lt"/>
            </a:endParaRPr>
          </a:p>
          <a:p>
            <a:pPr marL="171450" lvl="0" indent="-171450" algn="l" rtl="0">
              <a:lnSpc>
                <a:spcPct val="150000"/>
              </a:lnSpc>
              <a:spcBef>
                <a:spcPts val="750"/>
              </a:spcBef>
              <a:spcAft>
                <a:spcPts val="0"/>
              </a:spcAft>
              <a:buClr>
                <a:schemeClr val="dk1"/>
              </a:buClr>
              <a:buSzPts val="2100"/>
              <a:buChar char="•"/>
            </a:pPr>
            <a:r>
              <a:rPr lang="en-US" sz="2400" dirty="0" smtClean="0">
                <a:latin typeface="+mn-lt"/>
              </a:rPr>
              <a:t>Track</a:t>
            </a:r>
            <a:r>
              <a:rPr lang="x-none" sz="2400" dirty="0" smtClean="0">
                <a:latin typeface="+mn-lt"/>
              </a:rPr>
              <a:t> </a:t>
            </a:r>
            <a:r>
              <a:rPr lang="x-none" sz="2400" dirty="0">
                <a:latin typeface="+mn-lt"/>
              </a:rPr>
              <a:t>changes to </a:t>
            </a:r>
            <a:r>
              <a:rPr lang="en-US" sz="2400" dirty="0" smtClean="0">
                <a:latin typeface="+mn-lt"/>
              </a:rPr>
              <a:t>items</a:t>
            </a:r>
            <a:r>
              <a:rPr lang="x-none" sz="2400" dirty="0" smtClean="0">
                <a:latin typeface="+mn-lt"/>
              </a:rPr>
              <a:t> </a:t>
            </a:r>
            <a:r>
              <a:rPr lang="x-none" sz="2400" dirty="0">
                <a:latin typeface="+mn-lt"/>
              </a:rPr>
              <a:t>over </a:t>
            </a:r>
            <a:r>
              <a:rPr lang="x-none" sz="2400" dirty="0" smtClean="0">
                <a:latin typeface="+mn-lt"/>
              </a:rPr>
              <a:t>time</a:t>
            </a:r>
            <a:endParaRPr sz="2400" dirty="0">
              <a:latin typeface="+mn-lt"/>
            </a:endParaRPr>
          </a:p>
        </p:txBody>
      </p:sp>
      <p:sp>
        <p:nvSpPr>
          <p:cNvPr id="58" name="Google Shape;58;p10"/>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x-none" sz="4400" b="1" dirty="0">
                <a:latin typeface="+mj-lt"/>
              </a:rPr>
              <a:t>Benefits of identifying DDI items</a:t>
            </a:r>
            <a:endParaRPr sz="4400" b="1" dirty="0">
              <a:latin typeface="+mj-lt"/>
            </a:endParaRPr>
          </a:p>
        </p:txBody>
      </p:sp>
      <p:pic>
        <p:nvPicPr>
          <p:cNvPr id="6" name="Picture 5"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1364151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539552" y="1916832"/>
            <a:ext cx="8280920" cy="3456384"/>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dk1"/>
              </a:buClr>
              <a:buSzPts val="2100"/>
              <a:buChar char="•"/>
            </a:pPr>
            <a:r>
              <a:rPr lang="x-none" sz="2400" dirty="0" smtClean="0">
                <a:latin typeface="+mn-lt"/>
              </a:rPr>
              <a:t>The </a:t>
            </a:r>
            <a:r>
              <a:rPr lang="x-none" sz="2400" dirty="0">
                <a:latin typeface="+mn-lt"/>
              </a:rPr>
              <a:t>same item can be referenced from multiple </a:t>
            </a:r>
            <a:r>
              <a:rPr lang="x-none" sz="2400" dirty="0" smtClean="0">
                <a:latin typeface="+mn-lt"/>
              </a:rPr>
              <a:t>location</a:t>
            </a:r>
            <a:endParaRPr lang="en-US" sz="2400" dirty="0" smtClean="0">
              <a:latin typeface="+mn-lt"/>
            </a:endParaRPr>
          </a:p>
          <a:p>
            <a:pPr marL="171450" lvl="0" indent="-171450" algn="l" rtl="0">
              <a:lnSpc>
                <a:spcPct val="150000"/>
              </a:lnSpc>
              <a:spcBef>
                <a:spcPts val="0"/>
              </a:spcBef>
              <a:spcAft>
                <a:spcPts val="0"/>
              </a:spcAft>
              <a:buClr>
                <a:schemeClr val="dk1"/>
              </a:buClr>
              <a:buSzPts val="2100"/>
              <a:buChar char="•"/>
            </a:pPr>
            <a:r>
              <a:rPr lang="x-none" sz="2400" dirty="0" smtClean="0">
                <a:latin typeface="+mn-lt"/>
              </a:rPr>
              <a:t>One definition, used in multiple relationships</a:t>
            </a:r>
            <a:r>
              <a:rPr lang="nb-NO" sz="2400" dirty="0" smtClean="0">
                <a:latin typeface="+mn-lt"/>
              </a:rPr>
              <a:t>.</a:t>
            </a:r>
          </a:p>
          <a:p>
            <a:pPr marL="0" lvl="0" indent="0" algn="l" rtl="0">
              <a:lnSpc>
                <a:spcPct val="150000"/>
              </a:lnSpc>
              <a:spcBef>
                <a:spcPts val="0"/>
              </a:spcBef>
              <a:spcAft>
                <a:spcPts val="0"/>
              </a:spcAft>
              <a:buClr>
                <a:schemeClr val="dk1"/>
              </a:buClr>
              <a:buSzPts val="2100"/>
              <a:buNone/>
            </a:pPr>
            <a:r>
              <a:rPr lang="nb-NO" sz="2400" dirty="0" smtClean="0">
                <a:latin typeface="+mn-lt"/>
              </a:rPr>
              <a:t> </a:t>
            </a:r>
            <a:r>
              <a:rPr lang="en-US" sz="2400" dirty="0" smtClean="0">
                <a:latin typeface="+mn-lt"/>
              </a:rPr>
              <a:t>Example</a:t>
            </a:r>
            <a:r>
              <a:rPr lang="x-none" sz="2400" dirty="0" smtClean="0">
                <a:latin typeface="+mn-lt"/>
              </a:rPr>
              <a:t>: The same question </a:t>
            </a:r>
            <a:r>
              <a:rPr lang="nb-NO" sz="2400" dirty="0" smtClean="0">
                <a:latin typeface="+mn-lt"/>
              </a:rPr>
              <a:t>is used in </a:t>
            </a:r>
            <a:r>
              <a:rPr lang="x-none" sz="2400" dirty="0" smtClean="0">
                <a:latin typeface="+mn-lt"/>
              </a:rPr>
              <a:t>multiple </a:t>
            </a:r>
            <a:r>
              <a:rPr lang="en-US" sz="2400" dirty="0" smtClean="0">
                <a:latin typeface="+mn-lt"/>
              </a:rPr>
              <a:t>questionnaires</a:t>
            </a:r>
            <a:endParaRPr lang="nb-NO" sz="2400" dirty="0" smtClean="0">
              <a:latin typeface="+mn-lt"/>
            </a:endParaRPr>
          </a:p>
          <a:p>
            <a:pPr marL="171450" indent="-171450">
              <a:lnSpc>
                <a:spcPct val="150000"/>
              </a:lnSpc>
              <a:spcBef>
                <a:spcPts val="0"/>
              </a:spcBef>
            </a:pPr>
            <a:r>
              <a:rPr lang="en-US" sz="2400" dirty="0" smtClean="0">
                <a:latin typeface="+mn-lt"/>
              </a:rPr>
              <a:t>References </a:t>
            </a:r>
            <a:r>
              <a:rPr lang="en-US" sz="2400" dirty="0">
                <a:latin typeface="+mn-lt"/>
              </a:rPr>
              <a:t>are to a specific version of an item</a:t>
            </a:r>
          </a:p>
          <a:p>
            <a:pPr marL="0" lvl="0" indent="0" algn="l" rtl="0">
              <a:lnSpc>
                <a:spcPct val="150000"/>
              </a:lnSpc>
              <a:spcBef>
                <a:spcPts val="0"/>
              </a:spcBef>
              <a:spcAft>
                <a:spcPts val="0"/>
              </a:spcAft>
              <a:buClr>
                <a:schemeClr val="dk1"/>
              </a:buClr>
              <a:buSzPts val="2100"/>
              <a:buNone/>
            </a:pPr>
            <a:endParaRPr lang="nb-NO" sz="2400" dirty="0" smtClean="0">
              <a:latin typeface="+mn-lt"/>
            </a:endParaRPr>
          </a:p>
          <a:p>
            <a:pPr marL="0" lvl="0" indent="0" algn="l" rtl="0">
              <a:lnSpc>
                <a:spcPct val="150000"/>
              </a:lnSpc>
              <a:spcBef>
                <a:spcPts val="0"/>
              </a:spcBef>
              <a:spcAft>
                <a:spcPts val="0"/>
              </a:spcAft>
              <a:buClr>
                <a:schemeClr val="dk1"/>
              </a:buClr>
              <a:buSzPts val="2100"/>
              <a:buNone/>
            </a:pPr>
            <a:endParaRPr sz="2400" dirty="0" smtClean="0">
              <a:latin typeface="+mn-lt"/>
            </a:endParaRPr>
          </a:p>
          <a:p>
            <a:pPr marL="0" lvl="0" indent="0" algn="l" rtl="0">
              <a:lnSpc>
                <a:spcPct val="150000"/>
              </a:lnSpc>
              <a:spcBef>
                <a:spcPts val="750"/>
              </a:spcBef>
              <a:spcAft>
                <a:spcPts val="0"/>
              </a:spcAft>
              <a:buClr>
                <a:schemeClr val="dk1"/>
              </a:buClr>
              <a:buSzPts val="2100"/>
              <a:buNone/>
            </a:pPr>
            <a:endParaRPr dirty="0"/>
          </a:p>
        </p:txBody>
      </p:sp>
      <p:sp>
        <p:nvSpPr>
          <p:cNvPr id="79" name="Google Shape;79;p12"/>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x-none" sz="4400" b="1" dirty="0">
                <a:latin typeface="+mj-lt"/>
              </a:rPr>
              <a:t>Reuse of DDI items</a:t>
            </a:r>
            <a:endParaRPr sz="4400" b="1" dirty="0">
              <a:latin typeface="+mj-lt"/>
            </a:endParaRPr>
          </a:p>
        </p:txBody>
      </p:sp>
      <p:pic>
        <p:nvPicPr>
          <p:cNvPr id="6" name="Picture 5"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4240960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628650" y="1825625"/>
            <a:ext cx="7886700" cy="1336263"/>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0"/>
              </a:spcBef>
              <a:spcAft>
                <a:spcPts val="0"/>
              </a:spcAft>
              <a:buClr>
                <a:schemeClr val="dk1"/>
              </a:buClr>
              <a:buSzPts val="1800"/>
              <a:buNone/>
            </a:pPr>
            <a:r>
              <a:rPr lang="x-none" sz="2400" dirty="0">
                <a:latin typeface="+mn-lt"/>
              </a:rPr>
              <a:t>Example: </a:t>
            </a:r>
            <a:r>
              <a:rPr lang="x-none" sz="2400" dirty="0" smtClean="0">
                <a:latin typeface="+mn-lt"/>
              </a:rPr>
              <a:t>A </a:t>
            </a:r>
            <a:r>
              <a:rPr lang="x-none" sz="2400" dirty="0">
                <a:latin typeface="+mn-lt"/>
              </a:rPr>
              <a:t>managed scale representation can for example be reused by reference by many different question items</a:t>
            </a:r>
            <a:endParaRPr sz="2400" dirty="0">
              <a:latin typeface="+mn-lt"/>
            </a:endParaRPr>
          </a:p>
          <a:p>
            <a:pPr marL="0" lvl="0" indent="0" algn="l" rtl="0">
              <a:lnSpc>
                <a:spcPct val="90000"/>
              </a:lnSpc>
              <a:spcBef>
                <a:spcPts val="750"/>
              </a:spcBef>
              <a:spcAft>
                <a:spcPts val="0"/>
              </a:spcAft>
              <a:buClr>
                <a:schemeClr val="dk1"/>
              </a:buClr>
              <a:buSzPts val="2100"/>
              <a:buNone/>
            </a:pPr>
            <a:endParaRPr dirty="0"/>
          </a:p>
        </p:txBody>
      </p:sp>
      <p:sp>
        <p:nvSpPr>
          <p:cNvPr id="85" name="Google Shape;85;p13"/>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x-none" sz="4400" b="1" dirty="0">
                <a:latin typeface="+mj-lt"/>
              </a:rPr>
              <a:t>Reuse of DDI items</a:t>
            </a:r>
            <a:endParaRPr sz="4400" b="1" dirty="0">
              <a:latin typeface="+mj-lt"/>
            </a:endParaRPr>
          </a:p>
        </p:txBody>
      </p:sp>
      <p:cxnSp>
        <p:nvCxnSpPr>
          <p:cNvPr id="86" name="Google Shape;86;p13"/>
          <p:cNvCxnSpPr/>
          <p:nvPr/>
        </p:nvCxnSpPr>
        <p:spPr>
          <a:xfrm>
            <a:off x="2562672" y="3996081"/>
            <a:ext cx="0" cy="740425"/>
          </a:xfrm>
          <a:prstGeom prst="straightConnector1">
            <a:avLst/>
          </a:prstGeom>
          <a:noFill/>
          <a:ln w="47625" cap="flat" cmpd="sng">
            <a:solidFill>
              <a:srgbClr val="054E72"/>
            </a:solidFill>
            <a:prstDash val="solid"/>
            <a:miter lim="800000"/>
            <a:headEnd type="none" w="sm" len="sm"/>
            <a:tailEnd type="triangle" w="med" len="med"/>
          </a:ln>
        </p:spPr>
      </p:cxnSp>
      <p:cxnSp>
        <p:nvCxnSpPr>
          <p:cNvPr id="87" name="Google Shape;87;p13"/>
          <p:cNvCxnSpPr/>
          <p:nvPr/>
        </p:nvCxnSpPr>
        <p:spPr>
          <a:xfrm>
            <a:off x="4260491" y="3977167"/>
            <a:ext cx="0" cy="740425"/>
          </a:xfrm>
          <a:prstGeom prst="straightConnector1">
            <a:avLst/>
          </a:prstGeom>
          <a:noFill/>
          <a:ln w="47625" cap="flat" cmpd="sng">
            <a:solidFill>
              <a:srgbClr val="007682"/>
            </a:solidFill>
            <a:prstDash val="solid"/>
            <a:miter lim="800000"/>
            <a:headEnd type="none" w="sm" len="sm"/>
            <a:tailEnd type="triangle" w="med" len="med"/>
          </a:ln>
        </p:spPr>
      </p:cxnSp>
      <p:cxnSp>
        <p:nvCxnSpPr>
          <p:cNvPr id="88" name="Google Shape;88;p13"/>
          <p:cNvCxnSpPr/>
          <p:nvPr/>
        </p:nvCxnSpPr>
        <p:spPr>
          <a:xfrm>
            <a:off x="6283437" y="4001966"/>
            <a:ext cx="0" cy="740425"/>
          </a:xfrm>
          <a:prstGeom prst="straightConnector1">
            <a:avLst/>
          </a:prstGeom>
          <a:noFill/>
          <a:ln w="47625" cap="flat" cmpd="sng">
            <a:solidFill>
              <a:srgbClr val="7B9C3E"/>
            </a:solidFill>
            <a:prstDash val="solid"/>
            <a:miter lim="800000"/>
            <a:headEnd type="none" w="sm" len="sm"/>
            <a:tailEnd type="triangle" w="med" len="med"/>
          </a:ln>
        </p:spPr>
      </p:cxnSp>
      <p:sp>
        <p:nvSpPr>
          <p:cNvPr id="89" name="Google Shape;89;p13"/>
          <p:cNvSpPr txBox="1"/>
          <p:nvPr/>
        </p:nvSpPr>
        <p:spPr>
          <a:xfrm>
            <a:off x="7829393" y="2873263"/>
            <a:ext cx="697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b="1">
                <a:solidFill>
                  <a:schemeClr val="dk1"/>
                </a:solidFill>
                <a:latin typeface="Calibri"/>
                <a:ea typeface="Calibri"/>
                <a:cs typeface="Calibri"/>
                <a:sym typeface="Calibri"/>
              </a:rPr>
              <a:t>Q3, V4</a:t>
            </a:r>
            <a:endParaRPr b="1">
              <a:solidFill>
                <a:schemeClr val="dk1"/>
              </a:solidFill>
              <a:latin typeface="Calibri"/>
              <a:ea typeface="Calibri"/>
              <a:cs typeface="Calibri"/>
              <a:sym typeface="Calibri"/>
            </a:endParaRPr>
          </a:p>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90" name="Google Shape;90;p13"/>
          <p:cNvSpPr txBox="1"/>
          <p:nvPr/>
        </p:nvSpPr>
        <p:spPr>
          <a:xfrm>
            <a:off x="2117175" y="2862525"/>
            <a:ext cx="697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b="1">
                <a:solidFill>
                  <a:schemeClr val="dk1"/>
                </a:solidFill>
                <a:latin typeface="Calibri"/>
                <a:ea typeface="Calibri"/>
                <a:cs typeface="Calibri"/>
                <a:sym typeface="Calibri"/>
              </a:rPr>
              <a:t>Q1, </a:t>
            </a:r>
            <a:r>
              <a:rPr lang="x-none" sz="1400" b="1">
                <a:solidFill>
                  <a:schemeClr val="dk1"/>
                </a:solidFill>
                <a:latin typeface="Calibri"/>
                <a:ea typeface="Calibri"/>
                <a:cs typeface="Calibri"/>
                <a:sym typeface="Calibri"/>
              </a:rPr>
              <a:t>V3</a:t>
            </a:r>
            <a:endParaRPr sz="1400" b="1">
              <a:solidFill>
                <a:schemeClr val="dk1"/>
              </a:solidFill>
              <a:latin typeface="Calibri"/>
              <a:ea typeface="Calibri"/>
              <a:cs typeface="Calibri"/>
              <a:sym typeface="Calibri"/>
            </a:endParaRPr>
          </a:p>
        </p:txBody>
      </p:sp>
      <p:sp>
        <p:nvSpPr>
          <p:cNvPr id="91" name="Google Shape;91;p13"/>
          <p:cNvSpPr txBox="1"/>
          <p:nvPr/>
        </p:nvSpPr>
        <p:spPr>
          <a:xfrm>
            <a:off x="4893725" y="2873275"/>
            <a:ext cx="6975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b="1">
                <a:solidFill>
                  <a:schemeClr val="dk1"/>
                </a:solidFill>
                <a:latin typeface="Calibri"/>
                <a:ea typeface="Calibri"/>
                <a:cs typeface="Calibri"/>
                <a:sym typeface="Calibri"/>
              </a:rPr>
              <a:t>Q2, V1</a:t>
            </a:r>
            <a:endParaRPr b="1">
              <a:solidFill>
                <a:schemeClr val="dk1"/>
              </a:solidFill>
              <a:latin typeface="Calibri"/>
              <a:ea typeface="Calibri"/>
              <a:cs typeface="Calibri"/>
              <a:sym typeface="Calibri"/>
            </a:endParaRPr>
          </a:p>
          <a:p>
            <a:pPr marL="0" marR="0" lvl="0" indent="0" algn="l" rtl="0">
              <a:spcBef>
                <a:spcPts val="0"/>
              </a:spcBef>
              <a:spcAft>
                <a:spcPts val="0"/>
              </a:spcAft>
              <a:buNone/>
            </a:pPr>
            <a:r>
              <a:rPr lang="x-none" sz="1400" b="1">
                <a:solidFill>
                  <a:schemeClr val="dk1"/>
                </a:solidFill>
                <a:latin typeface="Calibri"/>
                <a:ea typeface="Calibri"/>
                <a:cs typeface="Calibri"/>
                <a:sym typeface="Calibri"/>
              </a:rPr>
              <a:t>V1</a:t>
            </a:r>
            <a:endParaRPr sz="1400" b="1">
              <a:solidFill>
                <a:schemeClr val="dk1"/>
              </a:solidFill>
              <a:latin typeface="Calibri"/>
              <a:ea typeface="Calibri"/>
              <a:cs typeface="Calibri"/>
              <a:sym typeface="Calibri"/>
            </a:endParaRPr>
          </a:p>
        </p:txBody>
      </p:sp>
      <p:sp>
        <p:nvSpPr>
          <p:cNvPr id="92" name="Google Shape;92;p13"/>
          <p:cNvSpPr/>
          <p:nvPr/>
        </p:nvSpPr>
        <p:spPr>
          <a:xfrm>
            <a:off x="2334452" y="4717661"/>
            <a:ext cx="4879147" cy="914400"/>
          </a:xfrm>
          <a:prstGeom prst="roundRect">
            <a:avLst>
              <a:gd name="adj" fmla="val 16667"/>
            </a:avLst>
          </a:prstGeom>
          <a:solidFill>
            <a:srgbClr val="4B8E3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1400" b="1" dirty="0">
                <a:solidFill>
                  <a:schemeClr val="lt1"/>
                </a:solidFill>
                <a:latin typeface="Calibri"/>
                <a:ea typeface="Calibri"/>
                <a:cs typeface="Calibri"/>
                <a:sym typeface="Calibri"/>
              </a:rPr>
              <a:t> Strongly agree                                             Strongly disagree</a:t>
            </a:r>
            <a:endParaRPr sz="1400" dirty="0">
              <a:solidFill>
                <a:schemeClr val="lt1"/>
              </a:solidFill>
              <a:latin typeface="Calibri"/>
              <a:ea typeface="Calibri"/>
              <a:cs typeface="Calibri"/>
              <a:sym typeface="Calibri"/>
            </a:endParaRPr>
          </a:p>
          <a:p>
            <a:pPr marL="0" marR="0" lvl="0" indent="0" algn="l" rtl="0">
              <a:spcBef>
                <a:spcPts val="0"/>
              </a:spcBef>
              <a:spcAft>
                <a:spcPts val="0"/>
              </a:spcAft>
              <a:buNone/>
            </a:pPr>
            <a:r>
              <a:rPr lang="x-none" sz="1400" b="1" dirty="0">
                <a:solidFill>
                  <a:schemeClr val="lt1"/>
                </a:solidFill>
                <a:latin typeface="Calibri"/>
                <a:ea typeface="Calibri"/>
                <a:cs typeface="Calibri"/>
                <a:sym typeface="Calibri"/>
              </a:rPr>
              <a:t>               </a:t>
            </a:r>
            <a:r>
              <a:rPr lang="x-none" sz="1400" dirty="0">
                <a:solidFill>
                  <a:schemeClr val="lt1"/>
                </a:solidFill>
                <a:latin typeface="Calibri"/>
                <a:ea typeface="Calibri"/>
                <a:cs typeface="Calibri"/>
                <a:sym typeface="Calibri"/>
              </a:rPr>
              <a:t>0    1     2     3     4     5     6     7     8     9     10</a:t>
            </a:r>
            <a:endParaRPr dirty="0"/>
          </a:p>
        </p:txBody>
      </p:sp>
      <p:sp>
        <p:nvSpPr>
          <p:cNvPr id="93" name="Google Shape;93;p13"/>
          <p:cNvSpPr/>
          <p:nvPr/>
        </p:nvSpPr>
        <p:spPr>
          <a:xfrm>
            <a:off x="282812" y="3166360"/>
            <a:ext cx="2593039" cy="835606"/>
          </a:xfrm>
          <a:prstGeom prst="roundRect">
            <a:avLst>
              <a:gd name="adj" fmla="val 16667"/>
            </a:avLst>
          </a:prstGeom>
          <a:solidFill>
            <a:srgbClr val="054E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400" b="1" dirty="0">
                <a:solidFill>
                  <a:schemeClr val="lt1"/>
                </a:solidFill>
                <a:latin typeface="Calibri"/>
                <a:ea typeface="Calibri"/>
                <a:cs typeface="Calibri"/>
                <a:sym typeface="Calibri"/>
              </a:rPr>
              <a:t> People in general should care more about the environment</a:t>
            </a:r>
            <a:endParaRPr sz="1400" b="1" dirty="0">
              <a:solidFill>
                <a:schemeClr val="lt1"/>
              </a:solidFill>
              <a:latin typeface="Calibri"/>
              <a:ea typeface="Calibri"/>
              <a:cs typeface="Calibri"/>
              <a:sym typeface="Calibri"/>
            </a:endParaRPr>
          </a:p>
        </p:txBody>
      </p:sp>
      <p:sp>
        <p:nvSpPr>
          <p:cNvPr id="94" name="Google Shape;94;p13"/>
          <p:cNvSpPr/>
          <p:nvPr/>
        </p:nvSpPr>
        <p:spPr>
          <a:xfrm>
            <a:off x="5858934" y="3191617"/>
            <a:ext cx="2709333" cy="803575"/>
          </a:xfrm>
          <a:prstGeom prst="roundRect">
            <a:avLst>
              <a:gd name="adj" fmla="val 16667"/>
            </a:avLst>
          </a:prstGeom>
          <a:solidFill>
            <a:srgbClr val="7B9C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400" b="1" dirty="0">
                <a:solidFill>
                  <a:schemeClr val="lt1"/>
                </a:solidFill>
                <a:latin typeface="Calibri"/>
                <a:ea typeface="Calibri"/>
                <a:cs typeface="Calibri"/>
                <a:sym typeface="Calibri"/>
              </a:rPr>
              <a:t>There is nothing I can do to prevent global temp</a:t>
            </a:r>
            <a:r>
              <a:rPr lang="x-none" b="1" dirty="0">
                <a:solidFill>
                  <a:schemeClr val="lt1"/>
                </a:solidFill>
                <a:latin typeface="Calibri"/>
                <a:ea typeface="Calibri"/>
                <a:cs typeface="Calibri"/>
                <a:sym typeface="Calibri"/>
              </a:rPr>
              <a:t>e</a:t>
            </a:r>
            <a:r>
              <a:rPr lang="x-none" sz="1400" b="1" dirty="0">
                <a:solidFill>
                  <a:schemeClr val="lt1"/>
                </a:solidFill>
                <a:latin typeface="Calibri"/>
                <a:ea typeface="Calibri"/>
                <a:cs typeface="Calibri"/>
                <a:sym typeface="Calibri"/>
              </a:rPr>
              <a:t>rature rise</a:t>
            </a:r>
            <a:endParaRPr dirty="0"/>
          </a:p>
        </p:txBody>
      </p:sp>
      <p:sp>
        <p:nvSpPr>
          <p:cNvPr id="95" name="Google Shape;95;p13"/>
          <p:cNvSpPr txBox="1"/>
          <p:nvPr/>
        </p:nvSpPr>
        <p:spPr>
          <a:xfrm>
            <a:off x="6391509" y="4372175"/>
            <a:ext cx="1437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400" b="1">
                <a:solidFill>
                  <a:schemeClr val="dk1"/>
                </a:solidFill>
                <a:latin typeface="Calibri"/>
                <a:ea typeface="Calibri"/>
                <a:cs typeface="Calibri"/>
                <a:sym typeface="Calibri"/>
              </a:rPr>
              <a:t>V1</a:t>
            </a:r>
            <a:endParaRPr sz="1400" b="1">
              <a:solidFill>
                <a:schemeClr val="dk1"/>
              </a:solidFill>
              <a:latin typeface="Calibri"/>
              <a:ea typeface="Calibri"/>
              <a:cs typeface="Calibri"/>
              <a:sym typeface="Calibri"/>
            </a:endParaRPr>
          </a:p>
        </p:txBody>
      </p:sp>
      <p:sp>
        <p:nvSpPr>
          <p:cNvPr id="96" name="Google Shape;96;p13"/>
          <p:cNvSpPr/>
          <p:nvPr/>
        </p:nvSpPr>
        <p:spPr>
          <a:xfrm>
            <a:off x="3066652" y="3166360"/>
            <a:ext cx="2593039" cy="810807"/>
          </a:xfrm>
          <a:prstGeom prst="roundRect">
            <a:avLst>
              <a:gd name="adj" fmla="val 16667"/>
            </a:avLst>
          </a:prstGeom>
          <a:solidFill>
            <a:srgbClr val="0076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400" b="1" dirty="0">
                <a:solidFill>
                  <a:schemeClr val="lt1"/>
                </a:solidFill>
                <a:latin typeface="Calibri"/>
                <a:ea typeface="Calibri"/>
                <a:cs typeface="Calibri"/>
                <a:sym typeface="Calibri"/>
              </a:rPr>
              <a:t>Climate change is caused by human activity alone</a:t>
            </a:r>
            <a:endParaRPr sz="14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78045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body" idx="1"/>
          </p:nvPr>
        </p:nvSpPr>
        <p:spPr>
          <a:xfrm>
            <a:off x="669290" y="1595331"/>
            <a:ext cx="7886700" cy="11505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x-none" sz="2400" dirty="0">
                <a:latin typeface="+mn-lt"/>
              </a:rPr>
              <a:t>Example: A category version change may trigger a version change in the code list(s) referencing it</a:t>
            </a:r>
            <a:endParaRPr sz="2400" dirty="0">
              <a:latin typeface="+mn-lt"/>
            </a:endParaRPr>
          </a:p>
          <a:p>
            <a:pPr marL="0" lvl="0" indent="0" algn="l" rtl="0">
              <a:lnSpc>
                <a:spcPct val="90000"/>
              </a:lnSpc>
              <a:spcBef>
                <a:spcPts val="750"/>
              </a:spcBef>
              <a:spcAft>
                <a:spcPts val="0"/>
              </a:spcAft>
              <a:buClr>
                <a:schemeClr val="dk1"/>
              </a:buClr>
              <a:buSzPts val="2100"/>
              <a:buNone/>
            </a:pPr>
            <a:endParaRPr dirty="0"/>
          </a:p>
        </p:txBody>
      </p:sp>
      <p:sp>
        <p:nvSpPr>
          <p:cNvPr id="210" name="Google Shape;210;p22"/>
          <p:cNvSpPr txBox="1">
            <a:spLocks noGrp="1"/>
          </p:cNvSpPr>
          <p:nvPr>
            <p:ph type="body" idx="3"/>
          </p:nvPr>
        </p:nvSpPr>
        <p:spPr>
          <a:xfrm>
            <a:off x="654150" y="176728"/>
            <a:ext cx="7917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None/>
            </a:pPr>
            <a:r>
              <a:rPr lang="x-none" sz="4400" b="1" dirty="0">
                <a:latin typeface="+mj-lt"/>
              </a:rPr>
              <a:t>Versioning up </a:t>
            </a:r>
            <a:r>
              <a:rPr lang="x-none" sz="4400" b="1" dirty="0" smtClean="0">
                <a:latin typeface="+mj-lt"/>
              </a:rPr>
              <a:t>the metadata </a:t>
            </a:r>
            <a:r>
              <a:rPr lang="x-none" sz="4400" b="1" dirty="0">
                <a:latin typeface="+mj-lt"/>
              </a:rPr>
              <a:t>tree</a:t>
            </a:r>
            <a:endParaRPr sz="4400" b="1" dirty="0">
              <a:latin typeface="+mj-lt"/>
            </a:endParaRPr>
          </a:p>
        </p:txBody>
      </p:sp>
      <p:sp>
        <p:nvSpPr>
          <p:cNvPr id="211" name="Google Shape;211;p22"/>
          <p:cNvSpPr/>
          <p:nvPr/>
        </p:nvSpPr>
        <p:spPr>
          <a:xfrm rot="-8386106">
            <a:off x="1437730" y="2249496"/>
            <a:ext cx="2531436" cy="3306708"/>
          </a:xfrm>
          <a:prstGeom prst="arc">
            <a:avLst>
              <a:gd name="adj1" fmla="val 16041975"/>
              <a:gd name="adj2" fmla="val 0"/>
            </a:avLst>
          </a:prstGeom>
          <a:noFill/>
          <a:ln w="44450" cap="flat" cmpd="sng">
            <a:solidFill>
              <a:srgbClr val="054E7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2"/>
          <p:cNvSpPr/>
          <p:nvPr/>
        </p:nvSpPr>
        <p:spPr>
          <a:xfrm rot="-8564290">
            <a:off x="4812879" y="2261297"/>
            <a:ext cx="2859487" cy="3568705"/>
          </a:xfrm>
          <a:prstGeom prst="arc">
            <a:avLst>
              <a:gd name="adj1" fmla="val 16041975"/>
              <a:gd name="adj2" fmla="val 130733"/>
            </a:avLst>
          </a:prstGeom>
          <a:noFill/>
          <a:ln w="44450" cap="flat" cmpd="sng">
            <a:solidFill>
              <a:srgbClr val="054E7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22"/>
          <p:cNvSpPr txBox="1"/>
          <p:nvPr/>
        </p:nvSpPr>
        <p:spPr>
          <a:xfrm>
            <a:off x="1789234" y="2410923"/>
            <a:ext cx="1032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800" b="1">
                <a:solidFill>
                  <a:schemeClr val="dk1"/>
                </a:solidFill>
                <a:latin typeface="Calibri"/>
                <a:ea typeface="Calibri"/>
                <a:cs typeface="Calibri"/>
                <a:sym typeface="Calibri"/>
              </a:rPr>
              <a:t>Category</a:t>
            </a:r>
            <a:endParaRPr sz="1800" b="1">
              <a:solidFill>
                <a:schemeClr val="dk1"/>
              </a:solidFill>
              <a:latin typeface="Calibri"/>
              <a:ea typeface="Calibri"/>
              <a:cs typeface="Calibri"/>
              <a:sym typeface="Calibri"/>
            </a:endParaRPr>
          </a:p>
        </p:txBody>
      </p:sp>
      <p:sp>
        <p:nvSpPr>
          <p:cNvPr id="214" name="Google Shape;214;p22"/>
          <p:cNvSpPr txBox="1"/>
          <p:nvPr/>
        </p:nvSpPr>
        <p:spPr>
          <a:xfrm>
            <a:off x="4328229" y="2792879"/>
            <a:ext cx="3786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400" b="1">
                <a:solidFill>
                  <a:schemeClr val="dk1"/>
                </a:solidFill>
                <a:latin typeface="Calibri"/>
                <a:ea typeface="Calibri"/>
                <a:cs typeface="Calibri"/>
                <a:sym typeface="Calibri"/>
              </a:rPr>
              <a:t>V1</a:t>
            </a:r>
            <a:endParaRPr sz="1400" b="1">
              <a:solidFill>
                <a:schemeClr val="dk1"/>
              </a:solidFill>
              <a:latin typeface="Calibri"/>
              <a:ea typeface="Calibri"/>
              <a:cs typeface="Calibri"/>
              <a:sym typeface="Calibri"/>
            </a:endParaRPr>
          </a:p>
        </p:txBody>
      </p:sp>
      <p:sp>
        <p:nvSpPr>
          <p:cNvPr id="215" name="Google Shape;215;p22"/>
          <p:cNvSpPr txBox="1"/>
          <p:nvPr/>
        </p:nvSpPr>
        <p:spPr>
          <a:xfrm>
            <a:off x="7746481" y="2790052"/>
            <a:ext cx="381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400" b="1">
                <a:solidFill>
                  <a:schemeClr val="dk1"/>
                </a:solidFill>
                <a:latin typeface="Calibri"/>
                <a:ea typeface="Calibri"/>
                <a:cs typeface="Calibri"/>
                <a:sym typeface="Calibri"/>
              </a:rPr>
              <a:t>V2</a:t>
            </a:r>
            <a:endParaRPr sz="1400" b="1">
              <a:solidFill>
                <a:schemeClr val="dk1"/>
              </a:solidFill>
              <a:latin typeface="Calibri"/>
              <a:ea typeface="Calibri"/>
              <a:cs typeface="Calibri"/>
              <a:sym typeface="Calibri"/>
            </a:endParaRPr>
          </a:p>
        </p:txBody>
      </p:sp>
      <p:sp>
        <p:nvSpPr>
          <p:cNvPr id="216" name="Google Shape;216;p22"/>
          <p:cNvSpPr txBox="1"/>
          <p:nvPr/>
        </p:nvSpPr>
        <p:spPr>
          <a:xfrm>
            <a:off x="1740934" y="4128690"/>
            <a:ext cx="99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800" b="1">
                <a:solidFill>
                  <a:schemeClr val="dk1"/>
                </a:solidFill>
                <a:latin typeface="Calibri"/>
                <a:ea typeface="Calibri"/>
                <a:cs typeface="Calibri"/>
                <a:sym typeface="Calibri"/>
              </a:rPr>
              <a:t>CodeList</a:t>
            </a:r>
            <a:endParaRPr sz="1800" b="1">
              <a:solidFill>
                <a:schemeClr val="dk1"/>
              </a:solidFill>
              <a:latin typeface="Calibri"/>
              <a:ea typeface="Calibri"/>
              <a:cs typeface="Calibri"/>
              <a:sym typeface="Calibri"/>
            </a:endParaRPr>
          </a:p>
        </p:txBody>
      </p:sp>
      <p:sp>
        <p:nvSpPr>
          <p:cNvPr id="217" name="Google Shape;217;p22"/>
          <p:cNvSpPr txBox="1"/>
          <p:nvPr/>
        </p:nvSpPr>
        <p:spPr>
          <a:xfrm>
            <a:off x="4137279" y="4563774"/>
            <a:ext cx="381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400" b="1">
                <a:solidFill>
                  <a:schemeClr val="dk1"/>
                </a:solidFill>
                <a:latin typeface="Calibri"/>
                <a:ea typeface="Calibri"/>
                <a:cs typeface="Calibri"/>
                <a:sym typeface="Calibri"/>
              </a:rPr>
              <a:t>V1</a:t>
            </a:r>
            <a:endParaRPr sz="1400" b="1">
              <a:solidFill>
                <a:schemeClr val="dk1"/>
              </a:solidFill>
              <a:latin typeface="Calibri"/>
              <a:ea typeface="Calibri"/>
              <a:cs typeface="Calibri"/>
              <a:sym typeface="Calibri"/>
            </a:endParaRPr>
          </a:p>
        </p:txBody>
      </p:sp>
      <p:sp>
        <p:nvSpPr>
          <p:cNvPr id="218" name="Google Shape;218;p22"/>
          <p:cNvSpPr txBox="1"/>
          <p:nvPr/>
        </p:nvSpPr>
        <p:spPr>
          <a:xfrm>
            <a:off x="7594081" y="4552703"/>
            <a:ext cx="381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400" b="1" dirty="0">
                <a:solidFill>
                  <a:schemeClr val="dk1"/>
                </a:solidFill>
                <a:latin typeface="Calibri"/>
                <a:ea typeface="Calibri"/>
                <a:cs typeface="Calibri"/>
                <a:sym typeface="Calibri"/>
              </a:rPr>
              <a:t>V2</a:t>
            </a:r>
            <a:endParaRPr sz="1400" b="1" dirty="0">
              <a:solidFill>
                <a:schemeClr val="dk1"/>
              </a:solidFill>
              <a:latin typeface="Calibri"/>
              <a:ea typeface="Calibri"/>
              <a:cs typeface="Calibri"/>
              <a:sym typeface="Calibri"/>
            </a:endParaRPr>
          </a:p>
        </p:txBody>
      </p:sp>
      <p:cxnSp>
        <p:nvCxnSpPr>
          <p:cNvPr id="219" name="Google Shape;219;p22"/>
          <p:cNvCxnSpPr/>
          <p:nvPr/>
        </p:nvCxnSpPr>
        <p:spPr>
          <a:xfrm>
            <a:off x="9" y="3502944"/>
            <a:ext cx="9132900" cy="5400"/>
          </a:xfrm>
          <a:prstGeom prst="straightConnector1">
            <a:avLst/>
          </a:prstGeom>
          <a:noFill/>
          <a:ln w="15875" cap="flat" cmpd="sng">
            <a:solidFill>
              <a:srgbClr val="054E72"/>
            </a:solidFill>
            <a:prstDash val="dash"/>
            <a:miter lim="800000"/>
            <a:headEnd type="none" w="sm" len="sm"/>
            <a:tailEnd type="none" w="sm" len="sm"/>
          </a:ln>
        </p:spPr>
      </p:cxnSp>
      <p:sp>
        <p:nvSpPr>
          <p:cNvPr id="220" name="Google Shape;220;p22"/>
          <p:cNvSpPr/>
          <p:nvPr/>
        </p:nvSpPr>
        <p:spPr>
          <a:xfrm>
            <a:off x="1740928" y="2838812"/>
            <a:ext cx="2572800" cy="457200"/>
          </a:xfrm>
          <a:prstGeom prst="roundRect">
            <a:avLst>
              <a:gd name="adj" fmla="val 16667"/>
            </a:avLst>
          </a:prstGeom>
          <a:solidFill>
            <a:srgbClr val="7B9C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1800" b="1">
                <a:solidFill>
                  <a:schemeClr val="dk1"/>
                </a:solidFill>
                <a:latin typeface="Calibri"/>
                <a:ea typeface="Calibri"/>
                <a:cs typeface="Calibri"/>
                <a:sym typeface="Calibri"/>
              </a:rPr>
              <a:t>Liberal Democrat</a:t>
            </a:r>
            <a:endParaRPr sz="1800" b="1">
              <a:solidFill>
                <a:schemeClr val="dk1"/>
              </a:solidFill>
              <a:latin typeface="Calibri"/>
              <a:ea typeface="Calibri"/>
              <a:cs typeface="Calibri"/>
              <a:sym typeface="Calibri"/>
            </a:endParaRPr>
          </a:p>
        </p:txBody>
      </p:sp>
      <p:sp>
        <p:nvSpPr>
          <p:cNvPr id="221" name="Google Shape;221;p22"/>
          <p:cNvSpPr/>
          <p:nvPr/>
        </p:nvSpPr>
        <p:spPr>
          <a:xfrm>
            <a:off x="5173762" y="2839812"/>
            <a:ext cx="2572800" cy="457200"/>
          </a:xfrm>
          <a:prstGeom prst="roundRect">
            <a:avLst>
              <a:gd name="adj" fmla="val 16667"/>
            </a:avLst>
          </a:prstGeom>
          <a:solidFill>
            <a:srgbClr val="7B9C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1800" b="1">
                <a:solidFill>
                  <a:schemeClr val="dk1"/>
                </a:solidFill>
                <a:latin typeface="Calibri"/>
                <a:ea typeface="Calibri"/>
                <a:cs typeface="Calibri"/>
                <a:sym typeface="Calibri"/>
              </a:rPr>
              <a:t>Liberal Democrat</a:t>
            </a:r>
            <a:r>
              <a:rPr lang="x-none" sz="1800" b="1">
                <a:solidFill>
                  <a:srgbClr val="FF0000"/>
                </a:solidFill>
                <a:latin typeface="Calibri"/>
                <a:ea typeface="Calibri"/>
                <a:cs typeface="Calibri"/>
                <a:sym typeface="Calibri"/>
              </a:rPr>
              <a:t>s</a:t>
            </a:r>
            <a:endParaRPr sz="1800" b="1">
              <a:solidFill>
                <a:srgbClr val="FF0000"/>
              </a:solidFill>
              <a:latin typeface="Calibri"/>
              <a:ea typeface="Calibri"/>
              <a:cs typeface="Calibri"/>
              <a:sym typeface="Calibri"/>
            </a:endParaRPr>
          </a:p>
        </p:txBody>
      </p:sp>
      <p:sp>
        <p:nvSpPr>
          <p:cNvPr id="222" name="Google Shape;222;p22"/>
          <p:cNvSpPr/>
          <p:nvPr/>
        </p:nvSpPr>
        <p:spPr>
          <a:xfrm>
            <a:off x="1588528" y="4556947"/>
            <a:ext cx="2572800" cy="1830600"/>
          </a:xfrm>
          <a:prstGeom prst="roundRect">
            <a:avLst>
              <a:gd name="adj" fmla="val 16667"/>
            </a:avLst>
          </a:prstGeom>
          <a:solidFill>
            <a:srgbClr val="4B8E3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1600" b="1">
                <a:solidFill>
                  <a:schemeClr val="lt1"/>
                </a:solidFill>
                <a:latin typeface="Calibri"/>
                <a:ea typeface="Calibri"/>
                <a:cs typeface="Calibri"/>
                <a:sym typeface="Calibri"/>
              </a:rPr>
              <a:t>1 Conservative</a:t>
            </a:r>
            <a:endParaRPr sz="1600" b="1">
              <a:solidFill>
                <a:schemeClr val="lt1"/>
              </a:solidFill>
              <a:latin typeface="Calibri"/>
              <a:ea typeface="Calibri"/>
              <a:cs typeface="Calibri"/>
              <a:sym typeface="Calibri"/>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2 Labour</a:t>
            </a:r>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3 Liberal Democrat</a:t>
            </a:r>
            <a:endParaRPr sz="1600" b="1">
              <a:solidFill>
                <a:schemeClr val="lt1"/>
              </a:solidFill>
              <a:latin typeface="Calibri"/>
              <a:ea typeface="Calibri"/>
              <a:cs typeface="Calibri"/>
              <a:sym typeface="Calibri"/>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4 Scottish National Party</a:t>
            </a:r>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5 Plaid Cymru</a:t>
            </a:r>
            <a:endParaRPr sz="1600" b="1">
              <a:solidFill>
                <a:schemeClr val="lt1"/>
              </a:solidFill>
              <a:latin typeface="Calibri"/>
              <a:ea typeface="Calibri"/>
              <a:cs typeface="Calibri"/>
              <a:sym typeface="Calibri"/>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6 Green Party</a:t>
            </a:r>
            <a:endParaRPr/>
          </a:p>
        </p:txBody>
      </p:sp>
      <p:sp>
        <p:nvSpPr>
          <p:cNvPr id="223" name="Google Shape;223;p22"/>
          <p:cNvSpPr/>
          <p:nvPr/>
        </p:nvSpPr>
        <p:spPr>
          <a:xfrm>
            <a:off x="5021362" y="4533744"/>
            <a:ext cx="2572800" cy="1830600"/>
          </a:xfrm>
          <a:prstGeom prst="roundRect">
            <a:avLst>
              <a:gd name="adj" fmla="val 16667"/>
            </a:avLst>
          </a:prstGeom>
          <a:solidFill>
            <a:srgbClr val="4B8E3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x-none" sz="1600" b="1">
                <a:solidFill>
                  <a:schemeClr val="lt1"/>
                </a:solidFill>
                <a:latin typeface="Calibri"/>
                <a:ea typeface="Calibri"/>
                <a:cs typeface="Calibri"/>
                <a:sym typeface="Calibri"/>
              </a:rPr>
              <a:t>1 Conservative</a:t>
            </a:r>
            <a:endParaRPr sz="1600" b="1">
              <a:solidFill>
                <a:schemeClr val="lt1"/>
              </a:solidFill>
              <a:latin typeface="Calibri"/>
              <a:ea typeface="Calibri"/>
              <a:cs typeface="Calibri"/>
              <a:sym typeface="Calibri"/>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2 Labour</a:t>
            </a:r>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3 Liberal Democrat</a:t>
            </a:r>
            <a:r>
              <a:rPr lang="x-none" sz="1600" b="1">
                <a:solidFill>
                  <a:srgbClr val="FF0000"/>
                </a:solidFill>
                <a:latin typeface="Calibri"/>
                <a:ea typeface="Calibri"/>
                <a:cs typeface="Calibri"/>
                <a:sym typeface="Calibri"/>
              </a:rPr>
              <a:t>s</a:t>
            </a:r>
            <a:endParaRPr sz="1600" b="1">
              <a:solidFill>
                <a:srgbClr val="FF0000"/>
              </a:solidFill>
              <a:latin typeface="Calibri"/>
              <a:ea typeface="Calibri"/>
              <a:cs typeface="Calibri"/>
              <a:sym typeface="Calibri"/>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4 Scottish National Party</a:t>
            </a:r>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5 Plaid Cymru</a:t>
            </a:r>
            <a:endParaRPr sz="1600" b="1">
              <a:solidFill>
                <a:schemeClr val="lt1"/>
              </a:solidFill>
              <a:latin typeface="Calibri"/>
              <a:ea typeface="Calibri"/>
              <a:cs typeface="Calibri"/>
              <a:sym typeface="Calibri"/>
            </a:endParaRPr>
          </a:p>
          <a:p>
            <a:pPr marL="0" marR="0" lvl="0" indent="0" algn="l" rtl="0">
              <a:spcBef>
                <a:spcPts val="0"/>
              </a:spcBef>
              <a:spcAft>
                <a:spcPts val="0"/>
              </a:spcAft>
              <a:buNone/>
            </a:pPr>
            <a:r>
              <a:rPr lang="x-none" sz="1600" b="1">
                <a:solidFill>
                  <a:schemeClr val="lt1"/>
                </a:solidFill>
                <a:latin typeface="Calibri"/>
                <a:ea typeface="Calibri"/>
                <a:cs typeface="Calibri"/>
                <a:sym typeface="Calibri"/>
              </a:rPr>
              <a:t>6 Green Party</a:t>
            </a:r>
            <a:endParaRPr/>
          </a:p>
        </p:txBody>
      </p:sp>
    </p:spTree>
    <p:extLst>
      <p:ext uri="{BB962C8B-B14F-4D97-AF65-F5344CB8AC3E}">
        <p14:creationId xmlns:p14="http://schemas.microsoft.com/office/powerpoint/2010/main" val="4244467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body" idx="3"/>
          </p:nvPr>
        </p:nvSpPr>
        <p:spPr>
          <a:xfrm>
            <a:off x="4971626" y="356578"/>
            <a:ext cx="357416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x-none" dirty="0">
                <a:latin typeface="+mj-lt"/>
              </a:rPr>
              <a:t>Track provenance between items</a:t>
            </a:r>
            <a:endParaRPr dirty="0">
              <a:latin typeface="+mj-lt"/>
            </a:endParaRPr>
          </a:p>
          <a:p>
            <a:pPr marL="0" lvl="0" indent="0" algn="l" rtl="0">
              <a:lnSpc>
                <a:spcPct val="90000"/>
              </a:lnSpc>
              <a:spcBef>
                <a:spcPts val="750"/>
              </a:spcBef>
              <a:spcAft>
                <a:spcPts val="0"/>
              </a:spcAft>
              <a:buClr>
                <a:schemeClr val="dk1"/>
              </a:buClr>
              <a:buSzPts val="3300"/>
              <a:buNone/>
            </a:pPr>
            <a:endParaRPr dirty="0"/>
          </a:p>
        </p:txBody>
      </p:sp>
      <p:sp>
        <p:nvSpPr>
          <p:cNvPr id="102" name="Google Shape;102;p14"/>
          <p:cNvSpPr/>
          <p:nvPr/>
        </p:nvSpPr>
        <p:spPr>
          <a:xfrm>
            <a:off x="4568613" y="1384331"/>
            <a:ext cx="4229946" cy="156966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x-none" sz="1600" b="0" i="0" u="none" strike="noStrike" cap="none" dirty="0">
                <a:solidFill>
                  <a:schemeClr val="dk1"/>
                </a:solidFill>
                <a:ea typeface="Arial"/>
                <a:cs typeface="Arial"/>
                <a:sym typeface="Arial"/>
              </a:rPr>
              <a:t>Example: Two related code lists with education categories. The short list is based on the long list. The short list has a </a:t>
            </a:r>
            <a:r>
              <a:rPr lang="x-none" sz="1600" b="1" i="0" u="none" strike="noStrike" cap="none" dirty="0">
                <a:solidFill>
                  <a:schemeClr val="dk1"/>
                </a:solidFill>
                <a:ea typeface="Arial"/>
                <a:cs typeface="Arial"/>
                <a:sym typeface="Arial"/>
              </a:rPr>
              <a:t>based-on </a:t>
            </a:r>
            <a:r>
              <a:rPr lang="x-none" sz="1600" b="0" i="0" u="none" strike="noStrike" cap="none" dirty="0">
                <a:solidFill>
                  <a:schemeClr val="dk1"/>
                </a:solidFill>
                <a:ea typeface="Arial"/>
                <a:cs typeface="Arial"/>
                <a:sym typeface="Arial"/>
              </a:rPr>
              <a:t>reference to the long list.</a:t>
            </a:r>
            <a:endParaRPr dirty="0"/>
          </a:p>
          <a:p>
            <a:pPr marL="457200" marR="0" lvl="1" indent="0" algn="l" rtl="0">
              <a:spcBef>
                <a:spcPts val="0"/>
              </a:spcBef>
              <a:spcAft>
                <a:spcPts val="0"/>
              </a:spcAft>
              <a:buNone/>
            </a:pPr>
            <a:r>
              <a:rPr lang="x-none" sz="1600" b="0" i="0" u="none" strike="noStrike" cap="none" dirty="0">
                <a:solidFill>
                  <a:schemeClr val="dk1"/>
                </a:solidFill>
                <a:ea typeface="Arial"/>
                <a:cs typeface="Arial"/>
                <a:sym typeface="Arial"/>
              </a:rPr>
              <a:t>This allows to track  the relationship between the two related code lists.</a:t>
            </a:r>
            <a:endParaRPr dirty="0"/>
          </a:p>
        </p:txBody>
      </p:sp>
      <p:sp>
        <p:nvSpPr>
          <p:cNvPr id="103" name="Google Shape;103;p14"/>
          <p:cNvSpPr txBox="1"/>
          <p:nvPr/>
        </p:nvSpPr>
        <p:spPr>
          <a:xfrm>
            <a:off x="545249" y="102925"/>
            <a:ext cx="1025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b="1">
                <a:solidFill>
                  <a:schemeClr val="dk1"/>
                </a:solidFill>
              </a:rPr>
              <a:t>CL</a:t>
            </a:r>
            <a:r>
              <a:rPr lang="x-none" sz="1400" b="1">
                <a:solidFill>
                  <a:schemeClr val="dk1"/>
                </a:solidFill>
                <a:latin typeface="Arial"/>
                <a:ea typeface="Arial"/>
                <a:cs typeface="Arial"/>
                <a:sym typeface="Arial"/>
              </a:rPr>
              <a:t>1 V1</a:t>
            </a:r>
            <a:endParaRPr sz="1400" b="1">
              <a:solidFill>
                <a:schemeClr val="dk1"/>
              </a:solidFill>
              <a:latin typeface="Arial"/>
              <a:ea typeface="Arial"/>
              <a:cs typeface="Arial"/>
              <a:sym typeface="Arial"/>
            </a:endParaRPr>
          </a:p>
        </p:txBody>
      </p:sp>
      <p:graphicFrame>
        <p:nvGraphicFramePr>
          <p:cNvPr id="104" name="Google Shape;104;p14"/>
          <p:cNvGraphicFramePr/>
          <p:nvPr/>
        </p:nvGraphicFramePr>
        <p:xfrm>
          <a:off x="581763" y="410703"/>
          <a:ext cx="3793800" cy="6224870"/>
        </p:xfrm>
        <a:graphic>
          <a:graphicData uri="http://schemas.openxmlformats.org/drawingml/2006/table">
            <a:tbl>
              <a:tblPr firstRow="1" bandRow="1">
                <a:noFill/>
              </a:tblPr>
              <a:tblGrid>
                <a:gridCol w="442125">
                  <a:extLst>
                    <a:ext uri="{9D8B030D-6E8A-4147-A177-3AD203B41FA5}">
                      <a16:colId xmlns:a16="http://schemas.microsoft.com/office/drawing/2014/main" val="20000"/>
                    </a:ext>
                  </a:extLst>
                </a:gridCol>
                <a:gridCol w="3351675">
                  <a:extLst>
                    <a:ext uri="{9D8B030D-6E8A-4147-A177-3AD203B41FA5}">
                      <a16:colId xmlns:a16="http://schemas.microsoft.com/office/drawing/2014/main" val="20001"/>
                    </a:ext>
                  </a:extLst>
                </a:gridCol>
              </a:tblGrid>
              <a:tr h="211625">
                <a:tc>
                  <a:txBody>
                    <a:bodyPr/>
                    <a:lstStyle/>
                    <a:p>
                      <a:pPr marL="0" marR="0" lvl="0" indent="0" algn="l" rtl="0">
                        <a:spcBef>
                          <a:spcPts val="0"/>
                        </a:spcBef>
                        <a:spcAft>
                          <a:spcPts val="0"/>
                        </a:spcAft>
                        <a:buNone/>
                      </a:pPr>
                      <a:r>
                        <a:rPr lang="x-none" sz="800" u="none" strike="noStrike" cap="none"/>
                        <a:t>code</a:t>
                      </a:r>
                      <a:endParaRPr sz="800"/>
                    </a:p>
                  </a:txBody>
                  <a:tcPr marL="91450" marR="91450" marT="45725" marB="45725">
                    <a:solidFill>
                      <a:srgbClr val="054E72"/>
                    </a:solidFill>
                  </a:tcPr>
                </a:tc>
                <a:tc>
                  <a:txBody>
                    <a:bodyPr/>
                    <a:lstStyle/>
                    <a:p>
                      <a:pPr marL="0" marR="0" lvl="0" indent="0" algn="l" rtl="0">
                        <a:spcBef>
                          <a:spcPts val="0"/>
                        </a:spcBef>
                        <a:spcAft>
                          <a:spcPts val="0"/>
                        </a:spcAft>
                        <a:buNone/>
                      </a:pPr>
                      <a:r>
                        <a:rPr lang="x-none" sz="800"/>
                        <a:t>category</a:t>
                      </a:r>
                      <a:endParaRPr sz="800"/>
                    </a:p>
                  </a:txBody>
                  <a:tcPr marL="91450" marR="91450" marT="45725" marB="45725">
                    <a:solidFill>
                      <a:srgbClr val="054E72"/>
                    </a:solidFill>
                  </a:tcPr>
                </a:tc>
                <a:extLst>
                  <a:ext uri="{0D108BD9-81ED-4DB2-BD59-A6C34878D82A}">
                    <a16:rowId xmlns:a16="http://schemas.microsoft.com/office/drawing/2014/main" val="10000"/>
                  </a:ext>
                </a:extLst>
              </a:tr>
              <a:tr h="211625">
                <a:tc>
                  <a:txBody>
                    <a:bodyPr/>
                    <a:lstStyle/>
                    <a:p>
                      <a:pPr marL="0" marR="0" lvl="0" indent="0" algn="l" rtl="0">
                        <a:spcBef>
                          <a:spcPts val="0"/>
                        </a:spcBef>
                        <a:spcAft>
                          <a:spcPts val="0"/>
                        </a:spcAft>
                        <a:buNone/>
                      </a:pPr>
                      <a:r>
                        <a:rPr lang="x-none" sz="800"/>
                        <a:t>0</a:t>
                      </a:r>
                      <a:endParaRPr sz="800"/>
                    </a:p>
                  </a:txBody>
                  <a:tcPr marL="91450" marR="91450" marT="45725" marB="45725"/>
                </a:tc>
                <a:tc>
                  <a:txBody>
                    <a:bodyPr/>
                    <a:lstStyle/>
                    <a:p>
                      <a:pPr marL="0" marR="0" lvl="0" indent="0" algn="l" rtl="0">
                        <a:spcBef>
                          <a:spcPts val="0"/>
                        </a:spcBef>
                        <a:spcAft>
                          <a:spcPts val="0"/>
                        </a:spcAft>
                        <a:buNone/>
                      </a:pPr>
                      <a:r>
                        <a:rPr lang="x-none" sz="800"/>
                        <a:t>Not  completed ISCED level 1</a:t>
                      </a:r>
                      <a:endParaRPr sz="800"/>
                    </a:p>
                  </a:txBody>
                  <a:tcPr marL="91450" marR="91450" marT="45725" marB="45725"/>
                </a:tc>
                <a:extLst>
                  <a:ext uri="{0D108BD9-81ED-4DB2-BD59-A6C34878D82A}">
                    <a16:rowId xmlns:a16="http://schemas.microsoft.com/office/drawing/2014/main" val="10001"/>
                  </a:ext>
                </a:extLst>
              </a:tr>
              <a:tr h="211625">
                <a:tc>
                  <a:txBody>
                    <a:bodyPr/>
                    <a:lstStyle/>
                    <a:p>
                      <a:pPr marL="0" marR="0" lvl="0" indent="0" algn="l" rtl="0">
                        <a:spcBef>
                          <a:spcPts val="0"/>
                        </a:spcBef>
                        <a:spcAft>
                          <a:spcPts val="0"/>
                        </a:spcAft>
                        <a:buNone/>
                      </a:pPr>
                      <a:r>
                        <a:rPr lang="x-none" sz="800"/>
                        <a:t>113</a:t>
                      </a:r>
                      <a:endParaRPr sz="800"/>
                    </a:p>
                  </a:txBody>
                  <a:tcPr marL="91450" marR="91450" marT="45725" marB="45725"/>
                </a:tc>
                <a:tc>
                  <a:txBody>
                    <a:bodyPr/>
                    <a:lstStyle/>
                    <a:p>
                      <a:pPr marL="0" marR="0" lvl="0" indent="0" algn="l" rtl="0">
                        <a:spcBef>
                          <a:spcPts val="0"/>
                        </a:spcBef>
                        <a:spcAft>
                          <a:spcPts val="0"/>
                        </a:spcAft>
                        <a:buNone/>
                      </a:pPr>
                      <a:r>
                        <a:rPr lang="x-none" sz="800"/>
                        <a:t>ISCED 1, completed primary education</a:t>
                      </a:r>
                      <a:endParaRPr sz="800"/>
                    </a:p>
                  </a:txBody>
                  <a:tcPr marL="91450" marR="91450" marT="45725" marB="45725"/>
                </a:tc>
                <a:extLst>
                  <a:ext uri="{0D108BD9-81ED-4DB2-BD59-A6C34878D82A}">
                    <a16:rowId xmlns:a16="http://schemas.microsoft.com/office/drawing/2014/main" val="10002"/>
                  </a:ext>
                </a:extLst>
              </a:tr>
              <a:tr h="211625">
                <a:tc>
                  <a:txBody>
                    <a:bodyPr/>
                    <a:lstStyle/>
                    <a:p>
                      <a:pPr marL="0" marR="0" lvl="0" indent="0" algn="l" rtl="0">
                        <a:spcBef>
                          <a:spcPts val="0"/>
                        </a:spcBef>
                        <a:spcAft>
                          <a:spcPts val="0"/>
                        </a:spcAft>
                        <a:buNone/>
                      </a:pPr>
                      <a:r>
                        <a:rPr lang="x-none" sz="800"/>
                        <a:t>129</a:t>
                      </a:r>
                      <a:endParaRPr sz="800"/>
                    </a:p>
                  </a:txBody>
                  <a:tcPr marL="91450" marR="91450" marT="45725" marB="45725"/>
                </a:tc>
                <a:tc>
                  <a:txBody>
                    <a:bodyPr/>
                    <a:lstStyle/>
                    <a:p>
                      <a:pPr marL="0" marR="0" lvl="0" indent="0" algn="l" rtl="0">
                        <a:spcBef>
                          <a:spcPts val="0"/>
                        </a:spcBef>
                        <a:spcAft>
                          <a:spcPts val="0"/>
                        </a:spcAft>
                        <a:buNone/>
                      </a:pPr>
                      <a:r>
                        <a:rPr lang="x-none" sz="800"/>
                        <a:t>Vocational ISCED 2C &lt; 2 years, no access ISCED 3</a:t>
                      </a:r>
                      <a:endParaRPr sz="800"/>
                    </a:p>
                  </a:txBody>
                  <a:tcPr marL="91450" marR="91450" marT="45725" marB="45725"/>
                </a:tc>
                <a:extLst>
                  <a:ext uri="{0D108BD9-81ED-4DB2-BD59-A6C34878D82A}">
                    <a16:rowId xmlns:a16="http://schemas.microsoft.com/office/drawing/2014/main" val="10003"/>
                  </a:ext>
                </a:extLst>
              </a:tr>
              <a:tr h="211625">
                <a:tc>
                  <a:txBody>
                    <a:bodyPr/>
                    <a:lstStyle/>
                    <a:p>
                      <a:pPr marL="0" marR="0" lvl="0" indent="0" algn="l" rtl="0">
                        <a:spcBef>
                          <a:spcPts val="0"/>
                        </a:spcBef>
                        <a:spcAft>
                          <a:spcPts val="0"/>
                        </a:spcAft>
                        <a:buNone/>
                      </a:pPr>
                      <a:r>
                        <a:rPr lang="x-none" sz="800"/>
                        <a:t>212</a:t>
                      </a:r>
                      <a:endParaRPr sz="800"/>
                    </a:p>
                  </a:txBody>
                  <a:tcPr marL="91450" marR="91450" marT="45725" marB="45725"/>
                </a:tc>
                <a:tc>
                  <a:txBody>
                    <a:bodyPr/>
                    <a:lstStyle/>
                    <a:p>
                      <a:pPr marL="0" marR="0" lvl="0" indent="0" algn="l" rtl="0">
                        <a:spcBef>
                          <a:spcPts val="0"/>
                        </a:spcBef>
                        <a:spcAft>
                          <a:spcPts val="0"/>
                        </a:spcAft>
                        <a:buNone/>
                      </a:pPr>
                      <a:r>
                        <a:rPr lang="x-none" sz="800"/>
                        <a:t>General/pre-vocational ISCED 2A/2B, access ISCED 3 vocational</a:t>
                      </a:r>
                      <a:endParaRPr sz="800"/>
                    </a:p>
                  </a:txBody>
                  <a:tcPr marL="91450" marR="91450" marT="45725" marB="45725"/>
                </a:tc>
                <a:extLst>
                  <a:ext uri="{0D108BD9-81ED-4DB2-BD59-A6C34878D82A}">
                    <a16:rowId xmlns:a16="http://schemas.microsoft.com/office/drawing/2014/main" val="10004"/>
                  </a:ext>
                </a:extLst>
              </a:tr>
              <a:tr h="211625">
                <a:tc>
                  <a:txBody>
                    <a:bodyPr/>
                    <a:lstStyle/>
                    <a:p>
                      <a:pPr marL="0" marR="0" lvl="0" indent="0" algn="l" rtl="0">
                        <a:spcBef>
                          <a:spcPts val="0"/>
                        </a:spcBef>
                        <a:spcAft>
                          <a:spcPts val="0"/>
                        </a:spcAft>
                        <a:buNone/>
                      </a:pPr>
                      <a:r>
                        <a:rPr lang="x-none" sz="800"/>
                        <a:t>213</a:t>
                      </a:r>
                      <a:endParaRPr sz="800"/>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Arial"/>
                        <a:buNone/>
                      </a:pPr>
                      <a:r>
                        <a:rPr lang="x-none" sz="800"/>
                        <a:t>General ISCED 2A, access ISCED 3A general/all 3</a:t>
                      </a:r>
                      <a:endParaRPr sz="800"/>
                    </a:p>
                  </a:txBody>
                  <a:tcPr marL="91450" marR="91450" marT="45725" marB="45725"/>
                </a:tc>
                <a:extLst>
                  <a:ext uri="{0D108BD9-81ED-4DB2-BD59-A6C34878D82A}">
                    <a16:rowId xmlns:a16="http://schemas.microsoft.com/office/drawing/2014/main" val="10005"/>
                  </a:ext>
                </a:extLst>
              </a:tr>
              <a:tr h="211625">
                <a:tc>
                  <a:txBody>
                    <a:bodyPr/>
                    <a:lstStyle/>
                    <a:p>
                      <a:pPr marL="0" marR="0" lvl="0" indent="0" algn="l" rtl="0">
                        <a:spcBef>
                          <a:spcPts val="0"/>
                        </a:spcBef>
                        <a:spcAft>
                          <a:spcPts val="0"/>
                        </a:spcAft>
                        <a:buNone/>
                      </a:pPr>
                      <a:r>
                        <a:rPr lang="x-none" sz="800"/>
                        <a:t>221</a:t>
                      </a:r>
                      <a:endParaRPr sz="800"/>
                    </a:p>
                  </a:txBody>
                  <a:tcPr marL="91450" marR="91450" marT="45725" marB="45725"/>
                </a:tc>
                <a:tc>
                  <a:txBody>
                    <a:bodyPr/>
                    <a:lstStyle/>
                    <a:p>
                      <a:pPr marL="0" marR="0" lvl="0" indent="0" algn="l" rtl="0">
                        <a:spcBef>
                          <a:spcPts val="0"/>
                        </a:spcBef>
                        <a:spcAft>
                          <a:spcPts val="0"/>
                        </a:spcAft>
                        <a:buNone/>
                      </a:pPr>
                      <a:r>
                        <a:rPr lang="x-none" sz="800"/>
                        <a:t>Vocational ISCED 2C &gt;= 2 years, no access ISCED 3</a:t>
                      </a:r>
                      <a:endParaRPr sz="800"/>
                    </a:p>
                  </a:txBody>
                  <a:tcPr marL="91450" marR="91450" marT="45725" marB="45725"/>
                </a:tc>
                <a:extLst>
                  <a:ext uri="{0D108BD9-81ED-4DB2-BD59-A6C34878D82A}">
                    <a16:rowId xmlns:a16="http://schemas.microsoft.com/office/drawing/2014/main" val="10006"/>
                  </a:ext>
                </a:extLst>
              </a:tr>
              <a:tr h="211625">
                <a:tc>
                  <a:txBody>
                    <a:bodyPr/>
                    <a:lstStyle/>
                    <a:p>
                      <a:pPr marL="0" marR="0" lvl="0" indent="0" algn="l" rtl="0">
                        <a:spcBef>
                          <a:spcPts val="0"/>
                        </a:spcBef>
                        <a:spcAft>
                          <a:spcPts val="0"/>
                        </a:spcAft>
                        <a:buNone/>
                      </a:pPr>
                      <a:r>
                        <a:rPr lang="x-none" sz="800"/>
                        <a:t>222</a:t>
                      </a:r>
                      <a:endParaRPr sz="800"/>
                    </a:p>
                  </a:txBody>
                  <a:tcPr marL="91450" marR="91450" marT="45725" marB="45725"/>
                </a:tc>
                <a:tc>
                  <a:txBody>
                    <a:bodyPr/>
                    <a:lstStyle/>
                    <a:p>
                      <a:pPr marL="0" marR="0" lvl="0" indent="0" algn="l" rtl="0">
                        <a:spcBef>
                          <a:spcPts val="0"/>
                        </a:spcBef>
                        <a:spcAft>
                          <a:spcPts val="0"/>
                        </a:spcAft>
                        <a:buNone/>
                      </a:pPr>
                      <a:r>
                        <a:rPr lang="x-none" sz="800"/>
                        <a:t>Vocational ISCED 2A/B, access ISCED 3 vocational</a:t>
                      </a:r>
                      <a:endParaRPr sz="800"/>
                    </a:p>
                  </a:txBody>
                  <a:tcPr marL="91450" marR="91450" marT="45725" marB="45725"/>
                </a:tc>
                <a:extLst>
                  <a:ext uri="{0D108BD9-81ED-4DB2-BD59-A6C34878D82A}">
                    <a16:rowId xmlns:a16="http://schemas.microsoft.com/office/drawing/2014/main" val="10007"/>
                  </a:ext>
                </a:extLst>
              </a:tr>
              <a:tr h="211625">
                <a:tc>
                  <a:txBody>
                    <a:bodyPr/>
                    <a:lstStyle/>
                    <a:p>
                      <a:pPr marL="0" marR="0" lvl="0" indent="0" algn="l" rtl="0">
                        <a:spcBef>
                          <a:spcPts val="0"/>
                        </a:spcBef>
                        <a:spcAft>
                          <a:spcPts val="0"/>
                        </a:spcAft>
                        <a:buNone/>
                      </a:pPr>
                      <a:r>
                        <a:rPr lang="x-none" sz="800"/>
                        <a:t>223</a:t>
                      </a:r>
                      <a:endParaRPr sz="800"/>
                    </a:p>
                  </a:txBody>
                  <a:tcPr marL="91450" marR="91450" marT="45725" marB="45725"/>
                </a:tc>
                <a:tc>
                  <a:txBody>
                    <a:bodyPr/>
                    <a:lstStyle/>
                    <a:p>
                      <a:pPr marL="0" marR="0" lvl="0" indent="0" algn="l" rtl="0">
                        <a:spcBef>
                          <a:spcPts val="0"/>
                        </a:spcBef>
                        <a:spcAft>
                          <a:spcPts val="0"/>
                        </a:spcAft>
                        <a:buNone/>
                      </a:pPr>
                      <a:r>
                        <a:rPr lang="x-none" sz="800"/>
                        <a:t>Vocational ISCED 2, access ISCED 3 general/all</a:t>
                      </a:r>
                      <a:endParaRPr sz="800"/>
                    </a:p>
                  </a:txBody>
                  <a:tcPr marL="91450" marR="91450" marT="45725" marB="45725"/>
                </a:tc>
                <a:extLst>
                  <a:ext uri="{0D108BD9-81ED-4DB2-BD59-A6C34878D82A}">
                    <a16:rowId xmlns:a16="http://schemas.microsoft.com/office/drawing/2014/main" val="10008"/>
                  </a:ext>
                </a:extLst>
              </a:tr>
              <a:tr h="211625">
                <a:tc>
                  <a:txBody>
                    <a:bodyPr/>
                    <a:lstStyle/>
                    <a:p>
                      <a:pPr marL="0" marR="0" lvl="0" indent="0" algn="l" rtl="0">
                        <a:spcBef>
                          <a:spcPts val="0"/>
                        </a:spcBef>
                        <a:spcAft>
                          <a:spcPts val="0"/>
                        </a:spcAft>
                        <a:buNone/>
                      </a:pPr>
                      <a:r>
                        <a:rPr lang="x-none" sz="800"/>
                        <a:t>229</a:t>
                      </a:r>
                      <a:endParaRPr sz="800"/>
                    </a:p>
                  </a:txBody>
                  <a:tcPr marL="91450" marR="91450" marT="45725" marB="45725"/>
                </a:tc>
                <a:tc>
                  <a:txBody>
                    <a:bodyPr/>
                    <a:lstStyle/>
                    <a:p>
                      <a:pPr marL="0" marR="0" lvl="0" indent="0" algn="l" rtl="0">
                        <a:spcBef>
                          <a:spcPts val="0"/>
                        </a:spcBef>
                        <a:spcAft>
                          <a:spcPts val="0"/>
                        </a:spcAft>
                        <a:buNone/>
                      </a:pPr>
                      <a:r>
                        <a:rPr lang="x-none" sz="800"/>
                        <a:t>Vocational Isced 3C &lt; 2 years, no access ISCED 5</a:t>
                      </a:r>
                      <a:endParaRPr sz="800"/>
                    </a:p>
                  </a:txBody>
                  <a:tcPr marL="91450" marR="91450" marT="45725" marB="45725"/>
                </a:tc>
                <a:extLst>
                  <a:ext uri="{0D108BD9-81ED-4DB2-BD59-A6C34878D82A}">
                    <a16:rowId xmlns:a16="http://schemas.microsoft.com/office/drawing/2014/main" val="10009"/>
                  </a:ext>
                </a:extLst>
              </a:tr>
              <a:tr h="211625">
                <a:tc>
                  <a:txBody>
                    <a:bodyPr/>
                    <a:lstStyle/>
                    <a:p>
                      <a:pPr marL="0" marR="0" lvl="0" indent="0" algn="l" rtl="0">
                        <a:spcBef>
                          <a:spcPts val="0"/>
                        </a:spcBef>
                        <a:spcAft>
                          <a:spcPts val="0"/>
                        </a:spcAft>
                        <a:buNone/>
                      </a:pPr>
                      <a:r>
                        <a:rPr lang="x-none" sz="800"/>
                        <a:t>311</a:t>
                      </a:r>
                      <a:endParaRPr sz="800"/>
                    </a:p>
                  </a:txBody>
                  <a:tcPr marL="91450" marR="91450" marT="45725" marB="45725"/>
                </a:tc>
                <a:tc>
                  <a:txBody>
                    <a:bodyPr/>
                    <a:lstStyle/>
                    <a:p>
                      <a:pPr marL="0" marR="0" lvl="0" indent="0" algn="l" rtl="0">
                        <a:spcBef>
                          <a:spcPts val="0"/>
                        </a:spcBef>
                        <a:spcAft>
                          <a:spcPts val="0"/>
                        </a:spcAft>
                        <a:buNone/>
                      </a:pPr>
                      <a:r>
                        <a:rPr lang="x-none" sz="800"/>
                        <a:t>General ISCED 3 &gt;=2 years, no access ISCED 5</a:t>
                      </a:r>
                      <a:endParaRPr sz="800"/>
                    </a:p>
                  </a:txBody>
                  <a:tcPr marL="91450" marR="91450" marT="45725" marB="45725"/>
                </a:tc>
                <a:extLst>
                  <a:ext uri="{0D108BD9-81ED-4DB2-BD59-A6C34878D82A}">
                    <a16:rowId xmlns:a16="http://schemas.microsoft.com/office/drawing/2014/main" val="10010"/>
                  </a:ext>
                </a:extLst>
              </a:tr>
              <a:tr h="211625">
                <a:tc>
                  <a:txBody>
                    <a:bodyPr/>
                    <a:lstStyle/>
                    <a:p>
                      <a:pPr marL="0" marR="0" lvl="0" indent="0" algn="l" rtl="0">
                        <a:spcBef>
                          <a:spcPts val="0"/>
                        </a:spcBef>
                        <a:spcAft>
                          <a:spcPts val="0"/>
                        </a:spcAft>
                        <a:buNone/>
                      </a:pPr>
                      <a:r>
                        <a:rPr lang="x-none" sz="800"/>
                        <a:t>312</a:t>
                      </a:r>
                      <a:endParaRPr sz="800"/>
                    </a:p>
                  </a:txBody>
                  <a:tcPr marL="91450" marR="91450" marT="45725" marB="45725"/>
                </a:tc>
                <a:tc>
                  <a:txBody>
                    <a:bodyPr/>
                    <a:lstStyle/>
                    <a:p>
                      <a:pPr marL="0" marR="0" lvl="0" indent="0" algn="l" rtl="0">
                        <a:spcBef>
                          <a:spcPts val="0"/>
                        </a:spcBef>
                        <a:spcAft>
                          <a:spcPts val="0"/>
                        </a:spcAft>
                        <a:buNone/>
                      </a:pPr>
                      <a:r>
                        <a:rPr lang="x-none" sz="800"/>
                        <a:t>General ISCED 3A/3B, access ISCED 5B/lower tier 5A</a:t>
                      </a:r>
                      <a:endParaRPr sz="800"/>
                    </a:p>
                  </a:txBody>
                  <a:tcPr marL="91450" marR="91450" marT="45725" marB="45725"/>
                </a:tc>
                <a:extLst>
                  <a:ext uri="{0D108BD9-81ED-4DB2-BD59-A6C34878D82A}">
                    <a16:rowId xmlns:a16="http://schemas.microsoft.com/office/drawing/2014/main" val="10011"/>
                  </a:ext>
                </a:extLst>
              </a:tr>
              <a:tr h="211625">
                <a:tc>
                  <a:txBody>
                    <a:bodyPr/>
                    <a:lstStyle/>
                    <a:p>
                      <a:pPr marL="0" marR="0" lvl="0" indent="0" algn="l" rtl="0">
                        <a:spcBef>
                          <a:spcPts val="0"/>
                        </a:spcBef>
                        <a:spcAft>
                          <a:spcPts val="0"/>
                        </a:spcAft>
                        <a:buNone/>
                      </a:pPr>
                      <a:r>
                        <a:rPr lang="x-none" sz="800"/>
                        <a:t>313 </a:t>
                      </a:r>
                      <a:endParaRPr sz="800"/>
                    </a:p>
                  </a:txBody>
                  <a:tcPr marL="91450" marR="91450" marT="45725" marB="45725"/>
                </a:tc>
                <a:tc>
                  <a:txBody>
                    <a:bodyPr/>
                    <a:lstStyle/>
                    <a:p>
                      <a:pPr marL="0" marR="0" lvl="0" indent="0" algn="l" rtl="0">
                        <a:spcBef>
                          <a:spcPts val="0"/>
                        </a:spcBef>
                        <a:spcAft>
                          <a:spcPts val="0"/>
                        </a:spcAft>
                        <a:buNone/>
                      </a:pPr>
                      <a:r>
                        <a:rPr lang="x-none" sz="800"/>
                        <a:t>General ISCED 3A, access upper tier ISCED 5A/all 5</a:t>
                      </a:r>
                      <a:endParaRPr sz="800"/>
                    </a:p>
                  </a:txBody>
                  <a:tcPr marL="91450" marR="91450" marT="45725" marB="45725"/>
                </a:tc>
                <a:extLst>
                  <a:ext uri="{0D108BD9-81ED-4DB2-BD59-A6C34878D82A}">
                    <a16:rowId xmlns:a16="http://schemas.microsoft.com/office/drawing/2014/main" val="10012"/>
                  </a:ext>
                </a:extLst>
              </a:tr>
              <a:tr h="211625">
                <a:tc>
                  <a:txBody>
                    <a:bodyPr/>
                    <a:lstStyle/>
                    <a:p>
                      <a:pPr marL="0" marR="0" lvl="0" indent="0" algn="l" rtl="0">
                        <a:spcBef>
                          <a:spcPts val="0"/>
                        </a:spcBef>
                        <a:spcAft>
                          <a:spcPts val="0"/>
                        </a:spcAft>
                        <a:buNone/>
                      </a:pPr>
                      <a:r>
                        <a:rPr lang="x-none" sz="800"/>
                        <a:t>321</a:t>
                      </a:r>
                      <a:endParaRPr sz="800"/>
                    </a:p>
                  </a:txBody>
                  <a:tcPr marL="91450" marR="91450" marT="45725" marB="45725"/>
                </a:tc>
                <a:tc>
                  <a:txBody>
                    <a:bodyPr/>
                    <a:lstStyle/>
                    <a:p>
                      <a:pPr marL="0" marR="0" lvl="0" indent="0" algn="l" rtl="0">
                        <a:spcBef>
                          <a:spcPts val="0"/>
                        </a:spcBef>
                        <a:spcAft>
                          <a:spcPts val="0"/>
                        </a:spcAft>
                        <a:buNone/>
                      </a:pPr>
                      <a:r>
                        <a:rPr lang="x-none" sz="800"/>
                        <a:t>Vocational ISCED 3C &gt;=2 years, no access ISCED 5</a:t>
                      </a:r>
                      <a:endParaRPr sz="800"/>
                    </a:p>
                  </a:txBody>
                  <a:tcPr marL="91450" marR="91450" marT="45725" marB="45725"/>
                </a:tc>
                <a:extLst>
                  <a:ext uri="{0D108BD9-81ED-4DB2-BD59-A6C34878D82A}">
                    <a16:rowId xmlns:a16="http://schemas.microsoft.com/office/drawing/2014/main" val="10013"/>
                  </a:ext>
                </a:extLst>
              </a:tr>
              <a:tr h="211625">
                <a:tc>
                  <a:txBody>
                    <a:bodyPr/>
                    <a:lstStyle/>
                    <a:p>
                      <a:pPr marL="0" marR="0" lvl="0" indent="0" algn="l" rtl="0">
                        <a:spcBef>
                          <a:spcPts val="0"/>
                        </a:spcBef>
                        <a:spcAft>
                          <a:spcPts val="0"/>
                        </a:spcAft>
                        <a:buNone/>
                      </a:pPr>
                      <a:r>
                        <a:rPr lang="x-none" sz="800"/>
                        <a:t>322</a:t>
                      </a:r>
                      <a:endParaRPr sz="800"/>
                    </a:p>
                  </a:txBody>
                  <a:tcPr marL="91450" marR="91450" marT="45725" marB="45725"/>
                </a:tc>
                <a:tc>
                  <a:txBody>
                    <a:bodyPr/>
                    <a:lstStyle/>
                    <a:p>
                      <a:pPr marL="0" marR="0" lvl="0" indent="0" algn="l" rtl="0">
                        <a:spcBef>
                          <a:spcPts val="0"/>
                        </a:spcBef>
                        <a:spcAft>
                          <a:spcPts val="0"/>
                        </a:spcAft>
                        <a:buNone/>
                      </a:pPr>
                      <a:r>
                        <a:rPr lang="x-none" sz="800"/>
                        <a:t>Vocational ISCED 3A, access ISCED 5B/lower tier 5A</a:t>
                      </a:r>
                      <a:endParaRPr sz="800"/>
                    </a:p>
                  </a:txBody>
                  <a:tcPr marL="91450" marR="91450" marT="45725" marB="45725"/>
                </a:tc>
                <a:extLst>
                  <a:ext uri="{0D108BD9-81ED-4DB2-BD59-A6C34878D82A}">
                    <a16:rowId xmlns:a16="http://schemas.microsoft.com/office/drawing/2014/main" val="10014"/>
                  </a:ext>
                </a:extLst>
              </a:tr>
              <a:tr h="211625">
                <a:tc>
                  <a:txBody>
                    <a:bodyPr/>
                    <a:lstStyle/>
                    <a:p>
                      <a:pPr marL="0" marR="0" lvl="0" indent="0" algn="l" rtl="0">
                        <a:spcBef>
                          <a:spcPts val="0"/>
                        </a:spcBef>
                        <a:spcAft>
                          <a:spcPts val="0"/>
                        </a:spcAft>
                        <a:buNone/>
                      </a:pPr>
                      <a:r>
                        <a:rPr lang="x-none" sz="800"/>
                        <a:t>323</a:t>
                      </a:r>
                      <a:endParaRPr sz="800"/>
                    </a:p>
                  </a:txBody>
                  <a:tcPr marL="91450" marR="91450" marT="45725" marB="45725"/>
                </a:tc>
                <a:tc>
                  <a:txBody>
                    <a:bodyPr/>
                    <a:lstStyle/>
                    <a:p>
                      <a:pPr marL="0" marR="0" lvl="0" indent="0" algn="l" rtl="0">
                        <a:spcBef>
                          <a:spcPts val="0"/>
                        </a:spcBef>
                        <a:spcAft>
                          <a:spcPts val="0"/>
                        </a:spcAft>
                        <a:buNone/>
                      </a:pPr>
                      <a:r>
                        <a:rPr lang="x-none" sz="800"/>
                        <a:t>Vocational ISCED 3A, access upper tier ISCED 5A/all 5</a:t>
                      </a:r>
                      <a:endParaRPr sz="800"/>
                    </a:p>
                  </a:txBody>
                  <a:tcPr marL="91450" marR="91450" marT="45725" marB="45725"/>
                </a:tc>
                <a:extLst>
                  <a:ext uri="{0D108BD9-81ED-4DB2-BD59-A6C34878D82A}">
                    <a16:rowId xmlns:a16="http://schemas.microsoft.com/office/drawing/2014/main" val="10015"/>
                  </a:ext>
                </a:extLst>
              </a:tr>
              <a:tr h="211625">
                <a:tc>
                  <a:txBody>
                    <a:bodyPr/>
                    <a:lstStyle/>
                    <a:p>
                      <a:pPr marL="0" marR="0" lvl="0" indent="0" algn="l" rtl="0">
                        <a:spcBef>
                          <a:spcPts val="0"/>
                        </a:spcBef>
                        <a:spcAft>
                          <a:spcPts val="0"/>
                        </a:spcAft>
                        <a:buNone/>
                      </a:pPr>
                      <a:r>
                        <a:rPr lang="x-none" sz="800"/>
                        <a:t>412</a:t>
                      </a:r>
                      <a:endParaRPr sz="800"/>
                    </a:p>
                  </a:txBody>
                  <a:tcPr marL="91450" marR="91450" marT="45725" marB="45725"/>
                </a:tc>
                <a:tc>
                  <a:txBody>
                    <a:bodyPr/>
                    <a:lstStyle/>
                    <a:p>
                      <a:pPr marL="0" marR="0" lvl="0" indent="0" algn="l" rtl="0">
                        <a:spcBef>
                          <a:spcPts val="0"/>
                        </a:spcBef>
                        <a:spcAft>
                          <a:spcPts val="0"/>
                        </a:spcAft>
                        <a:buNone/>
                      </a:pPr>
                      <a:r>
                        <a:rPr lang="x-none" sz="800"/>
                        <a:t>General ISCED 4A/4B, access ISCED 5B/lower tier 5A</a:t>
                      </a:r>
                      <a:endParaRPr sz="800"/>
                    </a:p>
                  </a:txBody>
                  <a:tcPr marL="91450" marR="91450" marT="45725" marB="45725"/>
                </a:tc>
                <a:extLst>
                  <a:ext uri="{0D108BD9-81ED-4DB2-BD59-A6C34878D82A}">
                    <a16:rowId xmlns:a16="http://schemas.microsoft.com/office/drawing/2014/main" val="10016"/>
                  </a:ext>
                </a:extLst>
              </a:tr>
              <a:tr h="211625">
                <a:tc>
                  <a:txBody>
                    <a:bodyPr/>
                    <a:lstStyle/>
                    <a:p>
                      <a:pPr marL="0" marR="0" lvl="0" indent="0" algn="l" rtl="0">
                        <a:spcBef>
                          <a:spcPts val="0"/>
                        </a:spcBef>
                        <a:spcAft>
                          <a:spcPts val="0"/>
                        </a:spcAft>
                        <a:buNone/>
                      </a:pPr>
                      <a:r>
                        <a:rPr lang="x-none" sz="800"/>
                        <a:t>413</a:t>
                      </a:r>
                      <a:endParaRPr sz="800"/>
                    </a:p>
                  </a:txBody>
                  <a:tcPr marL="91450" marR="91450" marT="45725" marB="45725"/>
                </a:tc>
                <a:tc>
                  <a:txBody>
                    <a:bodyPr/>
                    <a:lstStyle/>
                    <a:p>
                      <a:pPr marL="0" marR="0" lvl="0" indent="0" algn="l" rtl="0">
                        <a:spcBef>
                          <a:spcPts val="0"/>
                        </a:spcBef>
                        <a:spcAft>
                          <a:spcPts val="0"/>
                        </a:spcAft>
                        <a:buNone/>
                      </a:pPr>
                      <a:r>
                        <a:rPr lang="x-none" sz="800"/>
                        <a:t>General ISCED 4A, access upper tier ISCED 5A/all 5</a:t>
                      </a:r>
                      <a:endParaRPr sz="800"/>
                    </a:p>
                  </a:txBody>
                  <a:tcPr marL="91450" marR="91450" marT="45725" marB="45725"/>
                </a:tc>
                <a:extLst>
                  <a:ext uri="{0D108BD9-81ED-4DB2-BD59-A6C34878D82A}">
                    <a16:rowId xmlns:a16="http://schemas.microsoft.com/office/drawing/2014/main" val="10017"/>
                  </a:ext>
                </a:extLst>
              </a:tr>
              <a:tr h="211625">
                <a:tc>
                  <a:txBody>
                    <a:bodyPr/>
                    <a:lstStyle/>
                    <a:p>
                      <a:pPr marL="0" marR="0" lvl="0" indent="0" algn="l" rtl="0">
                        <a:spcBef>
                          <a:spcPts val="0"/>
                        </a:spcBef>
                        <a:spcAft>
                          <a:spcPts val="0"/>
                        </a:spcAft>
                        <a:buNone/>
                      </a:pPr>
                      <a:r>
                        <a:rPr lang="x-none" sz="800"/>
                        <a:t>421</a:t>
                      </a:r>
                      <a:endParaRPr sz="800"/>
                    </a:p>
                  </a:txBody>
                  <a:tcPr marL="91450" marR="91450" marT="45725" marB="45725"/>
                </a:tc>
                <a:tc>
                  <a:txBody>
                    <a:bodyPr/>
                    <a:lstStyle/>
                    <a:p>
                      <a:pPr marL="0" marR="0" lvl="0" indent="0" algn="l" rtl="0">
                        <a:spcBef>
                          <a:spcPts val="0"/>
                        </a:spcBef>
                        <a:spcAft>
                          <a:spcPts val="0"/>
                        </a:spcAft>
                        <a:buNone/>
                      </a:pPr>
                      <a:r>
                        <a:rPr lang="x-none" sz="800"/>
                        <a:t>ISCED 4 programmes without access ISCED 5</a:t>
                      </a:r>
                      <a:endParaRPr sz="800"/>
                    </a:p>
                  </a:txBody>
                  <a:tcPr marL="91450" marR="91450" marT="45725" marB="45725"/>
                </a:tc>
                <a:extLst>
                  <a:ext uri="{0D108BD9-81ED-4DB2-BD59-A6C34878D82A}">
                    <a16:rowId xmlns:a16="http://schemas.microsoft.com/office/drawing/2014/main" val="10018"/>
                  </a:ext>
                </a:extLst>
              </a:tr>
              <a:tr h="211625">
                <a:tc>
                  <a:txBody>
                    <a:bodyPr/>
                    <a:lstStyle/>
                    <a:p>
                      <a:pPr marL="0" marR="0" lvl="0" indent="0" algn="l" rtl="0">
                        <a:spcBef>
                          <a:spcPts val="0"/>
                        </a:spcBef>
                        <a:spcAft>
                          <a:spcPts val="0"/>
                        </a:spcAft>
                        <a:buNone/>
                      </a:pPr>
                      <a:r>
                        <a:rPr lang="x-none" sz="800"/>
                        <a:t>422</a:t>
                      </a:r>
                      <a:endParaRPr sz="800"/>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Arial"/>
                        <a:buNone/>
                      </a:pPr>
                      <a:r>
                        <a:rPr lang="x-none" sz="800"/>
                        <a:t>Vocational ISCED 4A/4B, access ISCED 5B/lower tier 5A</a:t>
                      </a:r>
                      <a:endParaRPr/>
                    </a:p>
                  </a:txBody>
                  <a:tcPr marL="91450" marR="91450" marT="45725" marB="45725"/>
                </a:tc>
                <a:extLst>
                  <a:ext uri="{0D108BD9-81ED-4DB2-BD59-A6C34878D82A}">
                    <a16:rowId xmlns:a16="http://schemas.microsoft.com/office/drawing/2014/main" val="10019"/>
                  </a:ext>
                </a:extLst>
              </a:tr>
              <a:tr h="211625">
                <a:tc>
                  <a:txBody>
                    <a:bodyPr/>
                    <a:lstStyle/>
                    <a:p>
                      <a:pPr marL="0" marR="0" lvl="0" indent="0" algn="l" rtl="0">
                        <a:spcBef>
                          <a:spcPts val="0"/>
                        </a:spcBef>
                        <a:spcAft>
                          <a:spcPts val="0"/>
                        </a:spcAft>
                        <a:buNone/>
                      </a:pPr>
                      <a:r>
                        <a:rPr lang="x-none" sz="800"/>
                        <a:t>423</a:t>
                      </a:r>
                      <a:endParaRPr sz="800"/>
                    </a:p>
                  </a:txBody>
                  <a:tcPr marL="91450" marR="91450" marT="45725" marB="45725"/>
                </a:tc>
                <a:tc>
                  <a:txBody>
                    <a:bodyPr/>
                    <a:lstStyle/>
                    <a:p>
                      <a:pPr marL="0" marR="0" lvl="0" indent="0" algn="l" rtl="0">
                        <a:spcBef>
                          <a:spcPts val="0"/>
                        </a:spcBef>
                        <a:spcAft>
                          <a:spcPts val="0"/>
                        </a:spcAft>
                        <a:buNone/>
                      </a:pPr>
                      <a:r>
                        <a:rPr lang="x-none" sz="800"/>
                        <a:t>Vocational ISCED 4A, access upper  tier ISCED 5A/all 5</a:t>
                      </a:r>
                      <a:endParaRPr sz="800"/>
                    </a:p>
                  </a:txBody>
                  <a:tcPr marL="91450" marR="91450" marT="45725" marB="45725"/>
                </a:tc>
                <a:extLst>
                  <a:ext uri="{0D108BD9-81ED-4DB2-BD59-A6C34878D82A}">
                    <a16:rowId xmlns:a16="http://schemas.microsoft.com/office/drawing/2014/main" val="10020"/>
                  </a:ext>
                </a:extLst>
              </a:tr>
              <a:tr h="338625">
                <a:tc>
                  <a:txBody>
                    <a:bodyPr/>
                    <a:lstStyle/>
                    <a:p>
                      <a:pPr marL="0" marR="0" lvl="0" indent="0" algn="l" rtl="0">
                        <a:spcBef>
                          <a:spcPts val="0"/>
                        </a:spcBef>
                        <a:spcAft>
                          <a:spcPts val="0"/>
                        </a:spcAft>
                        <a:buNone/>
                      </a:pPr>
                      <a:r>
                        <a:rPr lang="x-none" sz="800"/>
                        <a:t>510</a:t>
                      </a:r>
                      <a:endParaRPr sz="800"/>
                    </a:p>
                  </a:txBody>
                  <a:tcPr marL="91450" marR="91450" marT="45725" marB="45725"/>
                </a:tc>
                <a:tc>
                  <a:txBody>
                    <a:bodyPr/>
                    <a:lstStyle/>
                    <a:p>
                      <a:pPr marL="0" marR="0" lvl="0" indent="0" algn="l" rtl="0">
                        <a:spcBef>
                          <a:spcPts val="0"/>
                        </a:spcBef>
                        <a:spcAft>
                          <a:spcPts val="0"/>
                        </a:spcAft>
                        <a:buNone/>
                      </a:pPr>
                      <a:r>
                        <a:rPr lang="x-none" sz="800"/>
                        <a:t>ISCED 5A short, intermediate/academic/general tertiary below bachelor</a:t>
                      </a:r>
                      <a:endParaRPr sz="800"/>
                    </a:p>
                  </a:txBody>
                  <a:tcPr marL="91450" marR="91450" marT="45725" marB="45725"/>
                </a:tc>
                <a:extLst>
                  <a:ext uri="{0D108BD9-81ED-4DB2-BD59-A6C34878D82A}">
                    <a16:rowId xmlns:a16="http://schemas.microsoft.com/office/drawing/2014/main" val="10021"/>
                  </a:ext>
                </a:extLst>
              </a:tr>
              <a:tr h="211625">
                <a:tc>
                  <a:txBody>
                    <a:bodyPr/>
                    <a:lstStyle/>
                    <a:p>
                      <a:pPr marL="0" marR="0" lvl="0" indent="0" algn="l" rtl="0">
                        <a:spcBef>
                          <a:spcPts val="0"/>
                        </a:spcBef>
                        <a:spcAft>
                          <a:spcPts val="0"/>
                        </a:spcAft>
                        <a:buNone/>
                      </a:pPr>
                      <a:r>
                        <a:rPr lang="x-none" sz="800"/>
                        <a:t>520</a:t>
                      </a:r>
                      <a:endParaRPr sz="800"/>
                    </a:p>
                  </a:txBody>
                  <a:tcPr marL="91450" marR="91450" marT="45725" marB="45725"/>
                </a:tc>
                <a:tc>
                  <a:txBody>
                    <a:bodyPr/>
                    <a:lstStyle/>
                    <a:p>
                      <a:pPr marL="0" marR="0" lvl="0" indent="0" algn="l" rtl="0">
                        <a:spcBef>
                          <a:spcPts val="0"/>
                        </a:spcBef>
                        <a:spcAft>
                          <a:spcPts val="0"/>
                        </a:spcAft>
                        <a:buNone/>
                      </a:pPr>
                      <a:r>
                        <a:rPr lang="x-none" sz="800"/>
                        <a:t>ISCED 5B short, advanced vocational education</a:t>
                      </a:r>
                      <a:endParaRPr sz="800"/>
                    </a:p>
                  </a:txBody>
                  <a:tcPr marL="91450" marR="91450" marT="45725" marB="45725"/>
                </a:tc>
                <a:extLst>
                  <a:ext uri="{0D108BD9-81ED-4DB2-BD59-A6C34878D82A}">
                    <a16:rowId xmlns:a16="http://schemas.microsoft.com/office/drawing/2014/main" val="10022"/>
                  </a:ext>
                </a:extLst>
              </a:tr>
              <a:tr h="211625">
                <a:tc>
                  <a:txBody>
                    <a:bodyPr/>
                    <a:lstStyle/>
                    <a:p>
                      <a:pPr marL="0" marR="0" lvl="0" indent="0" algn="l" rtl="0">
                        <a:spcBef>
                          <a:spcPts val="0"/>
                        </a:spcBef>
                        <a:spcAft>
                          <a:spcPts val="0"/>
                        </a:spcAft>
                        <a:buNone/>
                      </a:pPr>
                      <a:r>
                        <a:rPr lang="x-none" sz="800"/>
                        <a:t>610 </a:t>
                      </a:r>
                      <a:endParaRPr sz="800"/>
                    </a:p>
                  </a:txBody>
                  <a:tcPr marL="91450" marR="91450" marT="45725" marB="45725"/>
                </a:tc>
                <a:tc>
                  <a:txBody>
                    <a:bodyPr/>
                    <a:lstStyle/>
                    <a:p>
                      <a:pPr marL="0" marR="0" lvl="0" indent="0" algn="l" rtl="0">
                        <a:spcBef>
                          <a:spcPts val="0"/>
                        </a:spcBef>
                        <a:spcAft>
                          <a:spcPts val="0"/>
                        </a:spcAft>
                        <a:buNone/>
                      </a:pPr>
                      <a:r>
                        <a:rPr lang="x-none" sz="800"/>
                        <a:t>ISCED 5A medium, bachelor/equivalent fro lower tier tertiary</a:t>
                      </a:r>
                      <a:endParaRPr sz="800"/>
                    </a:p>
                  </a:txBody>
                  <a:tcPr marL="91450" marR="91450" marT="45725" marB="45725"/>
                </a:tc>
                <a:extLst>
                  <a:ext uri="{0D108BD9-81ED-4DB2-BD59-A6C34878D82A}">
                    <a16:rowId xmlns:a16="http://schemas.microsoft.com/office/drawing/2014/main" val="10023"/>
                  </a:ext>
                </a:extLst>
              </a:tr>
              <a:tr h="338625">
                <a:tc>
                  <a:txBody>
                    <a:bodyPr/>
                    <a:lstStyle/>
                    <a:p>
                      <a:pPr marL="0" marR="0" lvl="0" indent="0" algn="l" rtl="0">
                        <a:spcBef>
                          <a:spcPts val="0"/>
                        </a:spcBef>
                        <a:spcAft>
                          <a:spcPts val="0"/>
                        </a:spcAft>
                        <a:buNone/>
                      </a:pPr>
                      <a:r>
                        <a:rPr lang="x-none" sz="800"/>
                        <a:t>620</a:t>
                      </a:r>
                      <a:endParaRPr sz="800"/>
                    </a:p>
                  </a:txBody>
                  <a:tcPr marL="91450" marR="91450" marT="45725" marB="45725"/>
                </a:tc>
                <a:tc>
                  <a:txBody>
                    <a:bodyPr/>
                    <a:lstStyle/>
                    <a:p>
                      <a:pPr marL="0" marR="0" lvl="0" indent="0" algn="l" rtl="0">
                        <a:spcBef>
                          <a:spcPts val="0"/>
                        </a:spcBef>
                        <a:spcAft>
                          <a:spcPts val="0"/>
                        </a:spcAft>
                        <a:buNone/>
                      </a:pPr>
                      <a:r>
                        <a:rPr lang="x-none" sz="800"/>
                        <a:t>ISCED 5A medium, bachelor/equivalent from upper/single tier tertiary</a:t>
                      </a:r>
                      <a:endParaRPr sz="800"/>
                    </a:p>
                  </a:txBody>
                  <a:tcPr marL="91450" marR="91450" marT="45725" marB="45725"/>
                </a:tc>
                <a:extLst>
                  <a:ext uri="{0D108BD9-81ED-4DB2-BD59-A6C34878D82A}">
                    <a16:rowId xmlns:a16="http://schemas.microsoft.com/office/drawing/2014/main" val="10024"/>
                  </a:ext>
                </a:extLst>
              </a:tr>
              <a:tr h="211625">
                <a:tc>
                  <a:txBody>
                    <a:bodyPr/>
                    <a:lstStyle/>
                    <a:p>
                      <a:pPr marL="0" marR="0" lvl="0" indent="0" algn="l" rtl="0">
                        <a:spcBef>
                          <a:spcPts val="0"/>
                        </a:spcBef>
                        <a:spcAft>
                          <a:spcPts val="0"/>
                        </a:spcAft>
                        <a:buNone/>
                      </a:pPr>
                      <a:r>
                        <a:rPr lang="x-none" sz="800"/>
                        <a:t>710</a:t>
                      </a:r>
                      <a:endParaRPr sz="800"/>
                    </a:p>
                  </a:txBody>
                  <a:tcPr marL="91450" marR="91450" marT="45725" marB="45725"/>
                </a:tc>
                <a:tc>
                  <a:txBody>
                    <a:bodyPr/>
                    <a:lstStyle/>
                    <a:p>
                      <a:pPr marL="0" marR="0" lvl="0" indent="0" algn="l" rtl="0">
                        <a:spcBef>
                          <a:spcPts val="0"/>
                        </a:spcBef>
                        <a:spcAft>
                          <a:spcPts val="0"/>
                        </a:spcAft>
                        <a:buNone/>
                      </a:pPr>
                      <a:r>
                        <a:rPr lang="x-none" sz="800"/>
                        <a:t>ISCED 5A long,master/equivalent from upper/single tier tertiary </a:t>
                      </a:r>
                      <a:endParaRPr sz="800"/>
                    </a:p>
                  </a:txBody>
                  <a:tcPr marL="91450" marR="91450" marT="45725" marB="45725"/>
                </a:tc>
                <a:extLst>
                  <a:ext uri="{0D108BD9-81ED-4DB2-BD59-A6C34878D82A}">
                    <a16:rowId xmlns:a16="http://schemas.microsoft.com/office/drawing/2014/main" val="10025"/>
                  </a:ext>
                </a:extLst>
              </a:tr>
              <a:tr h="211625">
                <a:tc>
                  <a:txBody>
                    <a:bodyPr/>
                    <a:lstStyle/>
                    <a:p>
                      <a:pPr marL="0" marR="0" lvl="0" indent="0" algn="l" rtl="0">
                        <a:spcBef>
                          <a:spcPts val="0"/>
                        </a:spcBef>
                        <a:spcAft>
                          <a:spcPts val="0"/>
                        </a:spcAft>
                        <a:buNone/>
                      </a:pPr>
                      <a:r>
                        <a:rPr lang="x-none" sz="800"/>
                        <a:t>720</a:t>
                      </a:r>
                      <a:endParaRPr sz="800"/>
                    </a:p>
                  </a:txBody>
                  <a:tcPr marL="91450" marR="91450" marT="45725" marB="45725"/>
                </a:tc>
                <a:tc>
                  <a:txBody>
                    <a:bodyPr/>
                    <a:lstStyle/>
                    <a:p>
                      <a:pPr marL="0" marR="0" lvl="0" indent="0" algn="l" rtl="0">
                        <a:spcBef>
                          <a:spcPts val="0"/>
                        </a:spcBef>
                        <a:spcAft>
                          <a:spcPts val="0"/>
                        </a:spcAft>
                        <a:buNone/>
                      </a:pPr>
                      <a:r>
                        <a:rPr lang="x-none" sz="800"/>
                        <a:t>ISCED 5A long, master/equivalent from upper/single tier tertiary</a:t>
                      </a:r>
                      <a:endParaRPr sz="800"/>
                    </a:p>
                  </a:txBody>
                  <a:tcPr marL="91450" marR="91450" marT="45725" marB="45725"/>
                </a:tc>
                <a:extLst>
                  <a:ext uri="{0D108BD9-81ED-4DB2-BD59-A6C34878D82A}">
                    <a16:rowId xmlns:a16="http://schemas.microsoft.com/office/drawing/2014/main" val="10026"/>
                  </a:ext>
                </a:extLst>
              </a:tr>
              <a:tr h="211625">
                <a:tc>
                  <a:txBody>
                    <a:bodyPr/>
                    <a:lstStyle/>
                    <a:p>
                      <a:pPr marL="0" marR="0" lvl="0" indent="0" algn="l" rtl="0">
                        <a:spcBef>
                          <a:spcPts val="0"/>
                        </a:spcBef>
                        <a:spcAft>
                          <a:spcPts val="0"/>
                        </a:spcAft>
                        <a:buNone/>
                      </a:pPr>
                      <a:r>
                        <a:rPr lang="x-none" sz="800"/>
                        <a:t>800</a:t>
                      </a:r>
                      <a:endParaRPr sz="800"/>
                    </a:p>
                  </a:txBody>
                  <a:tcPr marL="91450" marR="91450" marT="45725" marB="45725"/>
                </a:tc>
                <a:tc>
                  <a:txBody>
                    <a:bodyPr/>
                    <a:lstStyle/>
                    <a:p>
                      <a:pPr marL="0" marR="0" lvl="0" indent="0" algn="l" rtl="0">
                        <a:spcBef>
                          <a:spcPts val="0"/>
                        </a:spcBef>
                        <a:spcAft>
                          <a:spcPts val="0"/>
                        </a:spcAft>
                        <a:buNone/>
                      </a:pPr>
                      <a:r>
                        <a:rPr lang="x-none" sz="800"/>
                        <a:t>ISCED 6 Doctoral degree</a:t>
                      </a:r>
                      <a:endParaRPr sz="800"/>
                    </a:p>
                  </a:txBody>
                  <a:tcPr marL="91450" marR="91450" marT="45725" marB="45725"/>
                </a:tc>
                <a:extLst>
                  <a:ext uri="{0D108BD9-81ED-4DB2-BD59-A6C34878D82A}">
                    <a16:rowId xmlns:a16="http://schemas.microsoft.com/office/drawing/2014/main" val="10027"/>
                  </a:ext>
                </a:extLst>
              </a:tr>
            </a:tbl>
          </a:graphicData>
        </a:graphic>
      </p:graphicFrame>
      <p:graphicFrame>
        <p:nvGraphicFramePr>
          <p:cNvPr id="105" name="Google Shape;105;p14"/>
          <p:cNvGraphicFramePr/>
          <p:nvPr/>
        </p:nvGraphicFramePr>
        <p:xfrm>
          <a:off x="5136396" y="3353577"/>
          <a:ext cx="3564800" cy="1743770"/>
        </p:xfrm>
        <a:graphic>
          <a:graphicData uri="http://schemas.openxmlformats.org/drawingml/2006/table">
            <a:tbl>
              <a:tblPr firstRow="1" bandRow="1">
                <a:noFill/>
              </a:tblPr>
              <a:tblGrid>
                <a:gridCol w="558125">
                  <a:extLst>
                    <a:ext uri="{9D8B030D-6E8A-4147-A177-3AD203B41FA5}">
                      <a16:colId xmlns:a16="http://schemas.microsoft.com/office/drawing/2014/main" val="20000"/>
                    </a:ext>
                  </a:extLst>
                </a:gridCol>
                <a:gridCol w="3006675">
                  <a:extLst>
                    <a:ext uri="{9D8B030D-6E8A-4147-A177-3AD203B41FA5}">
                      <a16:colId xmlns:a16="http://schemas.microsoft.com/office/drawing/2014/main" val="20001"/>
                    </a:ext>
                  </a:extLst>
                </a:gridCol>
              </a:tblGrid>
              <a:tr h="247075">
                <a:tc>
                  <a:txBody>
                    <a:bodyPr/>
                    <a:lstStyle/>
                    <a:p>
                      <a:pPr marL="0" marR="0" lvl="0" indent="0" algn="l" rtl="0">
                        <a:spcBef>
                          <a:spcPts val="0"/>
                        </a:spcBef>
                        <a:spcAft>
                          <a:spcPts val="0"/>
                        </a:spcAft>
                        <a:buNone/>
                      </a:pPr>
                      <a:r>
                        <a:rPr lang="x-none" sz="800"/>
                        <a:t>code</a:t>
                      </a:r>
                      <a:endParaRPr sz="800"/>
                    </a:p>
                  </a:txBody>
                  <a:tcPr marL="91450" marR="91450" marT="45725" marB="45725">
                    <a:solidFill>
                      <a:srgbClr val="007682"/>
                    </a:solidFill>
                  </a:tcPr>
                </a:tc>
                <a:tc>
                  <a:txBody>
                    <a:bodyPr/>
                    <a:lstStyle/>
                    <a:p>
                      <a:pPr marL="0" marR="0" lvl="0" indent="0" algn="l" rtl="0">
                        <a:spcBef>
                          <a:spcPts val="0"/>
                        </a:spcBef>
                        <a:spcAft>
                          <a:spcPts val="0"/>
                        </a:spcAft>
                        <a:buNone/>
                      </a:pPr>
                      <a:r>
                        <a:rPr lang="x-none" sz="800"/>
                        <a:t>category</a:t>
                      </a:r>
                      <a:endParaRPr sz="800"/>
                    </a:p>
                  </a:txBody>
                  <a:tcPr marL="91450" marR="91450" marT="45725" marB="45725">
                    <a:solidFill>
                      <a:srgbClr val="007682"/>
                    </a:solidFill>
                  </a:tcPr>
                </a:tc>
                <a:extLst>
                  <a:ext uri="{0D108BD9-81ED-4DB2-BD59-A6C34878D82A}">
                    <a16:rowId xmlns:a16="http://schemas.microsoft.com/office/drawing/2014/main" val="10000"/>
                  </a:ext>
                </a:extLst>
              </a:tr>
              <a:tr h="216475">
                <a:tc>
                  <a:txBody>
                    <a:bodyPr/>
                    <a:lstStyle/>
                    <a:p>
                      <a:pPr marL="0" marR="0" lvl="0" indent="0" algn="l" rtl="0">
                        <a:spcBef>
                          <a:spcPts val="0"/>
                        </a:spcBef>
                        <a:spcAft>
                          <a:spcPts val="0"/>
                        </a:spcAft>
                        <a:buNone/>
                      </a:pPr>
                      <a:r>
                        <a:rPr lang="x-none" sz="800"/>
                        <a:t>1</a:t>
                      </a:r>
                      <a:endParaRPr sz="800"/>
                    </a:p>
                  </a:txBody>
                  <a:tcPr marL="91450" marR="91450" marT="45725" marB="45725">
                    <a:solidFill>
                      <a:srgbClr val="007682">
                        <a:alpha val="43921"/>
                      </a:srgbClr>
                    </a:solidFill>
                  </a:tcPr>
                </a:tc>
                <a:tc>
                  <a:txBody>
                    <a:bodyPr/>
                    <a:lstStyle/>
                    <a:p>
                      <a:pPr marL="0" marR="0" lvl="0" indent="0" algn="l" rtl="0">
                        <a:spcBef>
                          <a:spcPts val="0"/>
                        </a:spcBef>
                        <a:spcAft>
                          <a:spcPts val="0"/>
                        </a:spcAft>
                        <a:buNone/>
                      </a:pPr>
                      <a:r>
                        <a:rPr lang="x-none" sz="800"/>
                        <a:t>ES-ISCED I, less than lower secondary</a:t>
                      </a:r>
                      <a:endParaRPr sz="800"/>
                    </a:p>
                  </a:txBody>
                  <a:tcPr marL="91450" marR="91450" marT="45725" marB="45725">
                    <a:solidFill>
                      <a:srgbClr val="007682">
                        <a:alpha val="45882"/>
                      </a:srgbClr>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x-none" sz="800"/>
                        <a:t>2</a:t>
                      </a:r>
                      <a:endParaRPr sz="800"/>
                    </a:p>
                  </a:txBody>
                  <a:tcPr marL="91450" marR="91450" marT="45725" marB="45725">
                    <a:solidFill>
                      <a:srgbClr val="007682">
                        <a:alpha val="11764"/>
                      </a:srgbClr>
                    </a:solidFill>
                  </a:tcPr>
                </a:tc>
                <a:tc>
                  <a:txBody>
                    <a:bodyPr/>
                    <a:lstStyle/>
                    <a:p>
                      <a:pPr marL="0" marR="0" lvl="0" indent="0" algn="l" rtl="0">
                        <a:spcBef>
                          <a:spcPts val="0"/>
                        </a:spcBef>
                        <a:spcAft>
                          <a:spcPts val="0"/>
                        </a:spcAft>
                        <a:buNone/>
                      </a:pPr>
                      <a:r>
                        <a:rPr lang="x-none" sz="800"/>
                        <a:t>ES-ISCED II, lower secondary</a:t>
                      </a:r>
                      <a:endParaRPr sz="800"/>
                    </a:p>
                  </a:txBody>
                  <a:tcPr marL="91450" marR="91450" marT="45725" marB="45725">
                    <a:solidFill>
                      <a:srgbClr val="007682">
                        <a:alpha val="11764"/>
                      </a:srgbClr>
                    </a:solidFill>
                  </a:tcPr>
                </a:tc>
                <a:extLst>
                  <a:ext uri="{0D108BD9-81ED-4DB2-BD59-A6C34878D82A}">
                    <a16:rowId xmlns:a16="http://schemas.microsoft.com/office/drawing/2014/main" val="10002"/>
                  </a:ext>
                </a:extLst>
              </a:tr>
              <a:tr h="181500">
                <a:tc>
                  <a:txBody>
                    <a:bodyPr/>
                    <a:lstStyle/>
                    <a:p>
                      <a:pPr marL="0" marR="0" lvl="0" indent="0" algn="l" rtl="0">
                        <a:spcBef>
                          <a:spcPts val="0"/>
                        </a:spcBef>
                        <a:spcAft>
                          <a:spcPts val="0"/>
                        </a:spcAft>
                        <a:buNone/>
                      </a:pPr>
                      <a:r>
                        <a:rPr lang="x-none" sz="800"/>
                        <a:t>3</a:t>
                      </a:r>
                      <a:endParaRPr sz="800"/>
                    </a:p>
                  </a:txBody>
                  <a:tcPr marL="91450" marR="91450" marT="45725" marB="45725">
                    <a:solidFill>
                      <a:srgbClr val="007682">
                        <a:alpha val="46666"/>
                      </a:srgbClr>
                    </a:solidFill>
                  </a:tcPr>
                </a:tc>
                <a:tc>
                  <a:txBody>
                    <a:bodyPr/>
                    <a:lstStyle/>
                    <a:p>
                      <a:pPr marL="0" marR="0" lvl="0" indent="0" algn="l" rtl="0">
                        <a:spcBef>
                          <a:spcPts val="0"/>
                        </a:spcBef>
                        <a:spcAft>
                          <a:spcPts val="0"/>
                        </a:spcAft>
                        <a:buNone/>
                      </a:pPr>
                      <a:r>
                        <a:rPr lang="x-none" sz="800"/>
                        <a:t>ES-ISCED IIIb, lower tier upper secondary</a:t>
                      </a:r>
                      <a:endParaRPr sz="800"/>
                    </a:p>
                  </a:txBody>
                  <a:tcPr marL="91450" marR="91450" marT="45725" marB="45725">
                    <a:solidFill>
                      <a:srgbClr val="007682">
                        <a:alpha val="45882"/>
                      </a:srgbClr>
                    </a:solidFill>
                  </a:tcPr>
                </a:tc>
                <a:extLst>
                  <a:ext uri="{0D108BD9-81ED-4DB2-BD59-A6C34878D82A}">
                    <a16:rowId xmlns:a16="http://schemas.microsoft.com/office/drawing/2014/main" val="10003"/>
                  </a:ext>
                </a:extLst>
              </a:tr>
              <a:tr h="181500">
                <a:tc>
                  <a:txBody>
                    <a:bodyPr/>
                    <a:lstStyle/>
                    <a:p>
                      <a:pPr marL="0" marR="0" lvl="0" indent="0" algn="l" rtl="0">
                        <a:spcBef>
                          <a:spcPts val="0"/>
                        </a:spcBef>
                        <a:spcAft>
                          <a:spcPts val="0"/>
                        </a:spcAft>
                        <a:buNone/>
                      </a:pPr>
                      <a:r>
                        <a:rPr lang="x-none" sz="800"/>
                        <a:t>4</a:t>
                      </a:r>
                      <a:endParaRPr sz="800"/>
                    </a:p>
                  </a:txBody>
                  <a:tcPr marL="91450" marR="91450" marT="45725" marB="45725">
                    <a:solidFill>
                      <a:srgbClr val="007682">
                        <a:alpha val="11764"/>
                      </a:srgbClr>
                    </a:solidFill>
                  </a:tcPr>
                </a:tc>
                <a:tc>
                  <a:txBody>
                    <a:bodyPr/>
                    <a:lstStyle/>
                    <a:p>
                      <a:pPr marL="0" marR="0" lvl="0" indent="0" algn="l" rtl="0">
                        <a:spcBef>
                          <a:spcPts val="0"/>
                        </a:spcBef>
                        <a:spcAft>
                          <a:spcPts val="0"/>
                        </a:spcAft>
                        <a:buNone/>
                      </a:pPr>
                      <a:r>
                        <a:rPr lang="x-none" sz="800"/>
                        <a:t>ES-ISCED IIIa, upper tier upper secondary</a:t>
                      </a:r>
                      <a:endParaRPr/>
                    </a:p>
                  </a:txBody>
                  <a:tcPr marL="91450" marR="91450" marT="45725" marB="45725">
                    <a:solidFill>
                      <a:srgbClr val="007682">
                        <a:alpha val="11764"/>
                      </a:srgbClr>
                    </a:solidFill>
                  </a:tcPr>
                </a:tc>
                <a:extLst>
                  <a:ext uri="{0D108BD9-81ED-4DB2-BD59-A6C34878D82A}">
                    <a16:rowId xmlns:a16="http://schemas.microsoft.com/office/drawing/2014/main" val="10004"/>
                  </a:ext>
                </a:extLst>
              </a:tr>
              <a:tr h="181500">
                <a:tc>
                  <a:txBody>
                    <a:bodyPr/>
                    <a:lstStyle/>
                    <a:p>
                      <a:pPr marL="0" marR="0" lvl="0" indent="0" algn="l" rtl="0">
                        <a:spcBef>
                          <a:spcPts val="0"/>
                        </a:spcBef>
                        <a:spcAft>
                          <a:spcPts val="0"/>
                        </a:spcAft>
                        <a:buNone/>
                      </a:pPr>
                      <a:r>
                        <a:rPr lang="x-none" sz="800"/>
                        <a:t>5</a:t>
                      </a:r>
                      <a:endParaRPr sz="800"/>
                    </a:p>
                  </a:txBody>
                  <a:tcPr marL="91450" marR="91450" marT="45725" marB="45725">
                    <a:solidFill>
                      <a:srgbClr val="007682">
                        <a:alpha val="45882"/>
                      </a:srgbClr>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x-none" sz="800"/>
                        <a:t>ES-ISCED IV, advanced vocational, sub-degree</a:t>
                      </a:r>
                      <a:endParaRPr sz="800"/>
                    </a:p>
                  </a:txBody>
                  <a:tcPr marL="91450" marR="91450" marT="45725" marB="45725">
                    <a:solidFill>
                      <a:srgbClr val="007682">
                        <a:alpha val="45882"/>
                      </a:srgbClr>
                    </a:solidFill>
                  </a:tcPr>
                </a:tc>
                <a:extLst>
                  <a:ext uri="{0D108BD9-81ED-4DB2-BD59-A6C34878D82A}">
                    <a16:rowId xmlns:a16="http://schemas.microsoft.com/office/drawing/2014/main" val="10005"/>
                  </a:ext>
                </a:extLst>
              </a:tr>
              <a:tr h="181500">
                <a:tc>
                  <a:txBody>
                    <a:bodyPr/>
                    <a:lstStyle/>
                    <a:p>
                      <a:pPr marL="0" marR="0" lvl="0" indent="0" algn="l" rtl="0">
                        <a:spcBef>
                          <a:spcPts val="0"/>
                        </a:spcBef>
                        <a:spcAft>
                          <a:spcPts val="0"/>
                        </a:spcAft>
                        <a:buNone/>
                      </a:pPr>
                      <a:r>
                        <a:rPr lang="x-none" sz="800"/>
                        <a:t>6</a:t>
                      </a:r>
                      <a:endParaRPr sz="800"/>
                    </a:p>
                  </a:txBody>
                  <a:tcPr marL="91450" marR="91450" marT="45725" marB="45725">
                    <a:solidFill>
                      <a:srgbClr val="007682">
                        <a:alpha val="11764"/>
                      </a:srgbClr>
                    </a:solidFill>
                  </a:tcPr>
                </a:tc>
                <a:tc>
                  <a:txBody>
                    <a:bodyPr/>
                    <a:lstStyle/>
                    <a:p>
                      <a:pPr marL="0" marR="0" lvl="0" indent="0" algn="l" rtl="0">
                        <a:spcBef>
                          <a:spcPts val="0"/>
                        </a:spcBef>
                        <a:spcAft>
                          <a:spcPts val="0"/>
                        </a:spcAft>
                        <a:buNone/>
                      </a:pPr>
                      <a:r>
                        <a:rPr lang="x-none" sz="800"/>
                        <a:t>ES-ISCED V1, lower tertiary education, BA level</a:t>
                      </a:r>
                      <a:endParaRPr sz="800"/>
                    </a:p>
                  </a:txBody>
                  <a:tcPr marL="91450" marR="91450" marT="45725" marB="45725">
                    <a:solidFill>
                      <a:srgbClr val="007682">
                        <a:alpha val="11764"/>
                      </a:srgbClr>
                    </a:solidFill>
                  </a:tcPr>
                </a:tc>
                <a:extLst>
                  <a:ext uri="{0D108BD9-81ED-4DB2-BD59-A6C34878D82A}">
                    <a16:rowId xmlns:a16="http://schemas.microsoft.com/office/drawing/2014/main" val="10006"/>
                  </a:ext>
                </a:extLst>
              </a:tr>
              <a:tr h="181500">
                <a:tc>
                  <a:txBody>
                    <a:bodyPr/>
                    <a:lstStyle/>
                    <a:p>
                      <a:pPr marL="0" marR="0" lvl="0" indent="0" algn="l" rtl="0">
                        <a:spcBef>
                          <a:spcPts val="0"/>
                        </a:spcBef>
                        <a:spcAft>
                          <a:spcPts val="0"/>
                        </a:spcAft>
                        <a:buNone/>
                      </a:pPr>
                      <a:r>
                        <a:rPr lang="x-none" sz="800"/>
                        <a:t>7</a:t>
                      </a:r>
                      <a:endParaRPr sz="800"/>
                    </a:p>
                  </a:txBody>
                  <a:tcPr marL="91450" marR="91450" marT="45725" marB="45725">
                    <a:solidFill>
                      <a:srgbClr val="007682">
                        <a:alpha val="43921"/>
                      </a:srgbClr>
                    </a:solidFill>
                  </a:tcPr>
                </a:tc>
                <a:tc>
                  <a:txBody>
                    <a:bodyPr/>
                    <a:lstStyle/>
                    <a:p>
                      <a:pPr marL="0" marR="0" lvl="0" indent="0" algn="l" rtl="0">
                        <a:spcBef>
                          <a:spcPts val="0"/>
                        </a:spcBef>
                        <a:spcAft>
                          <a:spcPts val="0"/>
                        </a:spcAft>
                        <a:buNone/>
                      </a:pPr>
                      <a:r>
                        <a:rPr lang="x-none" sz="800"/>
                        <a:t>ES-ISCED V2, higher tertiary education, &gt;= MA level</a:t>
                      </a:r>
                      <a:endParaRPr sz="800"/>
                    </a:p>
                  </a:txBody>
                  <a:tcPr marL="91450" marR="91450" marT="45725" marB="45725">
                    <a:solidFill>
                      <a:srgbClr val="007682">
                        <a:alpha val="45882"/>
                      </a:srgbClr>
                    </a:solidFill>
                  </a:tcPr>
                </a:tc>
                <a:extLst>
                  <a:ext uri="{0D108BD9-81ED-4DB2-BD59-A6C34878D82A}">
                    <a16:rowId xmlns:a16="http://schemas.microsoft.com/office/drawing/2014/main" val="10007"/>
                  </a:ext>
                </a:extLst>
              </a:tr>
            </a:tbl>
          </a:graphicData>
        </a:graphic>
      </p:graphicFrame>
      <p:sp>
        <p:nvSpPr>
          <p:cNvPr id="106" name="Google Shape;106;p14"/>
          <p:cNvSpPr txBox="1"/>
          <p:nvPr/>
        </p:nvSpPr>
        <p:spPr>
          <a:xfrm>
            <a:off x="5077188" y="2953991"/>
            <a:ext cx="80945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b="1">
                <a:solidFill>
                  <a:schemeClr val="dk1"/>
                </a:solidFill>
              </a:rPr>
              <a:t>CL2</a:t>
            </a:r>
            <a:r>
              <a:rPr lang="x-none" sz="1400" b="1">
                <a:solidFill>
                  <a:schemeClr val="dk1"/>
                </a:solidFill>
                <a:latin typeface="Arial"/>
                <a:ea typeface="Arial"/>
                <a:cs typeface="Arial"/>
                <a:sym typeface="Arial"/>
              </a:rPr>
              <a:t> V1</a:t>
            </a:r>
            <a:endParaRPr sz="1400" b="1">
              <a:solidFill>
                <a:schemeClr val="dk1"/>
              </a:solidFill>
              <a:latin typeface="Arial"/>
              <a:ea typeface="Arial"/>
              <a:cs typeface="Arial"/>
              <a:sym typeface="Arial"/>
            </a:endParaRPr>
          </a:p>
        </p:txBody>
      </p:sp>
      <p:cxnSp>
        <p:nvCxnSpPr>
          <p:cNvPr id="107" name="Google Shape;107;p14"/>
          <p:cNvCxnSpPr/>
          <p:nvPr/>
        </p:nvCxnSpPr>
        <p:spPr>
          <a:xfrm rot="10800000">
            <a:off x="3645821" y="3746653"/>
            <a:ext cx="1501912" cy="357987"/>
          </a:xfrm>
          <a:prstGeom prst="straightConnector1">
            <a:avLst/>
          </a:prstGeom>
          <a:noFill/>
          <a:ln w="50800" cap="flat" cmpd="sng">
            <a:solidFill>
              <a:srgbClr val="007682"/>
            </a:solidFill>
            <a:prstDash val="solid"/>
            <a:miter lim="800000"/>
            <a:headEnd type="none" w="sm" len="sm"/>
            <a:tailEnd type="triangle" w="med" len="med"/>
          </a:ln>
        </p:spPr>
      </p:cxnSp>
    </p:spTree>
    <p:extLst>
      <p:ext uri="{BB962C8B-B14F-4D97-AF65-F5344CB8AC3E}">
        <p14:creationId xmlns:p14="http://schemas.microsoft.com/office/powerpoint/2010/main" val="180214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238F-BFE0-406E-BE2A-1AAB5CCEA455}"/>
              </a:ext>
            </a:extLst>
          </p:cNvPr>
          <p:cNvSpPr>
            <a:spLocks noGrp="1"/>
          </p:cNvSpPr>
          <p:nvPr>
            <p:ph type="title"/>
          </p:nvPr>
        </p:nvSpPr>
        <p:spPr/>
        <p:txBody>
          <a:bodyPr/>
          <a:lstStyle/>
          <a:p>
            <a:r>
              <a:rPr lang="en-CA" dirty="0"/>
              <a:t>  </a:t>
            </a:r>
            <a:endParaRPr lang="en-US" dirty="0"/>
          </a:p>
        </p:txBody>
      </p:sp>
      <p:sp>
        <p:nvSpPr>
          <p:cNvPr id="3" name="Content Placeholder 2">
            <a:extLst>
              <a:ext uri="{FF2B5EF4-FFF2-40B4-BE49-F238E27FC236}">
                <a16:creationId xmlns:a16="http://schemas.microsoft.com/office/drawing/2014/main" id="{673CD236-4C2E-4B6D-AAFA-68D67962D294}"/>
              </a:ext>
            </a:extLst>
          </p:cNvPr>
          <p:cNvSpPr>
            <a:spLocks noGrp="1"/>
          </p:cNvSpPr>
          <p:nvPr>
            <p:ph idx="1"/>
          </p:nvPr>
        </p:nvSpPr>
        <p:spPr/>
        <p:txBody>
          <a:bodyPr>
            <a:normAutofit fontScale="92500" lnSpcReduction="10000"/>
          </a:bodyPr>
          <a:lstStyle/>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buNone/>
            </a:pPr>
            <a:endParaRPr lang="en-GB" sz="1600" dirty="0">
              <a:solidFill>
                <a:srgbClr val="000000"/>
              </a:solidFill>
            </a:endParaRPr>
          </a:p>
          <a:p>
            <a:pPr marL="0" indent="0" algn="ctr">
              <a:buNone/>
            </a:pPr>
            <a:r>
              <a:rPr lang="en-GB" sz="1300" dirty="0">
                <a:solidFill>
                  <a:srgbClr val="000000"/>
                </a:solidFill>
              </a:rPr>
              <a:t>Copyright © GESIS Leibniz Institute for the Social Sciences, 2016</a:t>
            </a:r>
            <a:endParaRPr lang="en-GB" sz="1300" dirty="0">
              <a:effectLst/>
            </a:endParaRPr>
          </a:p>
          <a:p>
            <a:endParaRPr lang="en-US" dirty="0"/>
          </a:p>
        </p:txBody>
      </p:sp>
      <p:sp>
        <p:nvSpPr>
          <p:cNvPr id="4" name="Footer Placeholder 3">
            <a:extLst>
              <a:ext uri="{FF2B5EF4-FFF2-40B4-BE49-F238E27FC236}">
                <a16:creationId xmlns:a16="http://schemas.microsoft.com/office/drawing/2014/main" id="{954323E0-360B-454B-BBE0-4DC1A963EF46}"/>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9D74A419-B73B-4976-8325-CD47248F4178}"/>
              </a:ext>
            </a:extLst>
          </p:cNvPr>
          <p:cNvSpPr>
            <a:spLocks noGrp="1"/>
          </p:cNvSpPr>
          <p:nvPr>
            <p:ph type="sldNum" sz="quarter" idx="12"/>
          </p:nvPr>
        </p:nvSpPr>
        <p:spPr/>
        <p:txBody>
          <a:bodyPr/>
          <a:lstStyle/>
          <a:p>
            <a:fld id="{49039DE4-B067-4327-953B-E909CE3B0AAC}" type="slidenum">
              <a:rPr lang="nb-NO" smtClean="0"/>
              <a:t>5</a:t>
            </a:fld>
            <a:endParaRPr lang="nb-NO"/>
          </a:p>
        </p:txBody>
      </p:sp>
      <p:pic>
        <p:nvPicPr>
          <p:cNvPr id="6" name="Picture 2" descr="https://ddialliance.org/sites/default/files/ddi-logo.jpg">
            <a:extLst>
              <a:ext uri="{FF2B5EF4-FFF2-40B4-BE49-F238E27FC236}">
                <a16:creationId xmlns:a16="http://schemas.microsoft.com/office/drawing/2014/main" id="{F0557A13-6C41-4AD4-B7CF-71352693A9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5.googleusercontent.com/lGKy8kLArPOy5IQcMISf34HEvWUf8AYYAbLXsO5LITVntKbh4LNp-guZpoRzyeAJkAqqNlTinGeNNW2p6V-QePaOPNobsfgpjIAH_u5aaxc9kqLcAIzUIsIbg1dsLyNMgrFAJNqL_fm7NZv-NA">
            <a:extLst>
              <a:ext uri="{FF2B5EF4-FFF2-40B4-BE49-F238E27FC236}">
                <a16:creationId xmlns:a16="http://schemas.microsoft.com/office/drawing/2014/main" id="{E65AE84E-29B4-42E5-9140-93C1D31A7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61" y="731837"/>
            <a:ext cx="8687958" cy="443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250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2060848"/>
            <a:ext cx="8424936" cy="2000548"/>
          </a:xfrm>
          <a:prstGeom prst="rect">
            <a:avLst/>
          </a:prstGeom>
          <a:noFill/>
        </p:spPr>
        <p:txBody>
          <a:bodyPr wrap="square" rtlCol="0">
            <a:spAutoFit/>
          </a:bodyPr>
          <a:lstStyle/>
          <a:p>
            <a:pPr algn="ctr"/>
            <a:r>
              <a:rPr lang="nb-NO" sz="4400" b="1" dirty="0" smtClean="0">
                <a:latin typeface="+mj-lt"/>
              </a:rPr>
              <a:t>DDI- Variable </a:t>
            </a:r>
            <a:r>
              <a:rPr lang="nb-NO" sz="4400" b="1" dirty="0" err="1" smtClean="0">
                <a:latin typeface="+mj-lt"/>
              </a:rPr>
              <a:t>cascade</a:t>
            </a:r>
            <a:r>
              <a:rPr lang="nb-NO" sz="4400" b="1" dirty="0" smtClean="0">
                <a:latin typeface="+mj-lt"/>
              </a:rPr>
              <a:t> </a:t>
            </a:r>
          </a:p>
          <a:p>
            <a:pPr algn="ctr"/>
            <a:r>
              <a:rPr lang="nb-NO" sz="4400" b="1" dirty="0" smtClean="0">
                <a:latin typeface="+mj-lt"/>
              </a:rPr>
              <a:t>and </a:t>
            </a:r>
            <a:r>
              <a:rPr lang="nb-NO" sz="4400" b="1" dirty="0" err="1" smtClean="0">
                <a:latin typeface="+mj-lt"/>
              </a:rPr>
              <a:t>lineage</a:t>
            </a:r>
            <a:endParaRPr lang="nb-NO" sz="4400" b="1" dirty="0" smtClean="0">
              <a:latin typeface="+mj-lt"/>
            </a:endParaRPr>
          </a:p>
          <a:p>
            <a:pPr algn="ctr"/>
            <a:endParaRPr lang="nb-NO" sz="3600" dirty="0"/>
          </a:p>
        </p:txBody>
      </p:sp>
      <p:pic>
        <p:nvPicPr>
          <p:cNvPr id="5" name="Picture 4"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1165157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3137" y="1828800"/>
            <a:ext cx="4657725" cy="3200400"/>
          </a:xfrm>
          <a:prstGeom prst="rect">
            <a:avLst/>
          </a:prstGeom>
        </p:spPr>
      </p:pic>
      <p:pic>
        <p:nvPicPr>
          <p:cNvPr id="4" name="Picture 3" descr="https://ddialliance.org/sites/default/files/ddi-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3075606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628650" y="1825625"/>
            <a:ext cx="7886700" cy="4206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dirty="0"/>
          </a:p>
        </p:txBody>
      </p:sp>
      <p:sp>
        <p:nvSpPr>
          <p:cNvPr id="61" name="Google Shape;61;p11"/>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sz="4400" dirty="0" err="1">
                <a:latin typeface="+mj-lt"/>
              </a:rPr>
              <a:t>Example</a:t>
            </a:r>
            <a:r>
              <a:rPr lang="sv-SE" sz="4400" dirty="0">
                <a:latin typeface="+mj-lt"/>
              </a:rPr>
              <a:t>: dataset1</a:t>
            </a:r>
            <a:endParaRPr sz="4400" dirty="0">
              <a:latin typeface="+mj-lt"/>
            </a:endParaRPr>
          </a:p>
        </p:txBody>
      </p:sp>
      <p:graphicFrame>
        <p:nvGraphicFramePr>
          <p:cNvPr id="62" name="Google Shape;62;p11"/>
          <p:cNvGraphicFramePr/>
          <p:nvPr>
            <p:extLst/>
          </p:nvPr>
        </p:nvGraphicFramePr>
        <p:xfrm>
          <a:off x="424156" y="2499137"/>
          <a:ext cx="8326100" cy="1174500"/>
        </p:xfrm>
        <a:graphic>
          <a:graphicData uri="http://schemas.openxmlformats.org/drawingml/2006/table">
            <a:tbl>
              <a:tblPr firstRow="1" bandRow="1">
                <a:noFill/>
              </a:tblPr>
              <a:tblGrid>
                <a:gridCol w="2081525">
                  <a:extLst>
                    <a:ext uri="{9D8B030D-6E8A-4147-A177-3AD203B41FA5}">
                      <a16:colId xmlns:a16="http://schemas.microsoft.com/office/drawing/2014/main" val="20000"/>
                    </a:ext>
                  </a:extLst>
                </a:gridCol>
                <a:gridCol w="2081525">
                  <a:extLst>
                    <a:ext uri="{9D8B030D-6E8A-4147-A177-3AD203B41FA5}">
                      <a16:colId xmlns:a16="http://schemas.microsoft.com/office/drawing/2014/main" val="20001"/>
                    </a:ext>
                  </a:extLst>
                </a:gridCol>
                <a:gridCol w="2081525">
                  <a:extLst>
                    <a:ext uri="{9D8B030D-6E8A-4147-A177-3AD203B41FA5}">
                      <a16:colId xmlns:a16="http://schemas.microsoft.com/office/drawing/2014/main" val="20002"/>
                    </a:ext>
                  </a:extLst>
                </a:gridCol>
                <a:gridCol w="2081525">
                  <a:extLst>
                    <a:ext uri="{9D8B030D-6E8A-4147-A177-3AD203B41FA5}">
                      <a16:colId xmlns:a16="http://schemas.microsoft.com/office/drawing/2014/main" val="20003"/>
                    </a:ext>
                  </a:extLst>
                </a:gridCol>
              </a:tblGrid>
              <a:tr h="293625">
                <a:tc>
                  <a:txBody>
                    <a:bodyPr/>
                    <a:lstStyle/>
                    <a:p>
                      <a:pPr marL="0" marR="0" lvl="0" indent="0" algn="l" rtl="0">
                        <a:spcBef>
                          <a:spcPts val="0"/>
                        </a:spcBef>
                        <a:spcAft>
                          <a:spcPts val="0"/>
                        </a:spcAft>
                        <a:buNone/>
                      </a:pPr>
                      <a:r>
                        <a:rPr lang="sv-SE" sz="1000" u="none" strike="noStrike" cap="none" dirty="0" err="1">
                          <a:solidFill>
                            <a:schemeClr val="bg1"/>
                          </a:solidFill>
                        </a:rPr>
                        <a:t>name</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height</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birthdate</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smtClean="0">
                          <a:solidFill>
                            <a:schemeClr val="bg1"/>
                          </a:solidFill>
                        </a:rPr>
                        <a:t>maritalstatus</a:t>
                      </a:r>
                      <a:endParaRPr sz="1000" dirty="0">
                        <a:solidFill>
                          <a:schemeClr val="bg1"/>
                        </a:solidFill>
                      </a:endParaRPr>
                    </a:p>
                  </a:txBody>
                  <a:tcPr marL="72400" marR="72400" marT="36200" marB="36200">
                    <a:solidFill>
                      <a:srgbClr val="29A599"/>
                    </a:solidFill>
                  </a:tcPr>
                </a:tc>
                <a:extLst>
                  <a:ext uri="{0D108BD9-81ED-4DB2-BD59-A6C34878D82A}">
                    <a16:rowId xmlns:a16="http://schemas.microsoft.com/office/drawing/2014/main" val="10000"/>
                  </a:ext>
                </a:extLst>
              </a:tr>
              <a:tr h="293625">
                <a:tc>
                  <a:txBody>
                    <a:bodyPr/>
                    <a:lstStyle/>
                    <a:p>
                      <a:pPr marL="0" marR="0" lvl="0" indent="0" algn="l" rtl="0">
                        <a:spcBef>
                          <a:spcPts val="0"/>
                        </a:spcBef>
                        <a:spcAft>
                          <a:spcPts val="0"/>
                        </a:spcAft>
                        <a:buNone/>
                      </a:pPr>
                      <a:r>
                        <a:rPr lang="sv-SE" sz="1000" dirty="0"/>
                        <a:t>John</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178</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a:t>1998-09-02</a:t>
                      </a:r>
                      <a:endParaRPr sz="100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S</a:t>
                      </a:r>
                      <a:endParaRPr sz="1000" dirty="0"/>
                    </a:p>
                  </a:txBody>
                  <a:tcPr marL="72400" marR="72400" marT="36200" marB="36200">
                    <a:solidFill>
                      <a:schemeClr val="bg1">
                        <a:lumMod val="85000"/>
                      </a:schemeClr>
                    </a:solidFill>
                  </a:tcPr>
                </a:tc>
                <a:extLst>
                  <a:ext uri="{0D108BD9-81ED-4DB2-BD59-A6C34878D82A}">
                    <a16:rowId xmlns:a16="http://schemas.microsoft.com/office/drawing/2014/main" val="10001"/>
                  </a:ext>
                </a:extLst>
              </a:tr>
              <a:tr h="293625">
                <a:tc>
                  <a:txBody>
                    <a:bodyPr/>
                    <a:lstStyle/>
                    <a:p>
                      <a:pPr marL="0" marR="0" lvl="0" indent="0" algn="l" rtl="0">
                        <a:spcBef>
                          <a:spcPts val="0"/>
                        </a:spcBef>
                        <a:spcAft>
                          <a:spcPts val="0"/>
                        </a:spcAft>
                        <a:buNone/>
                      </a:pPr>
                      <a:r>
                        <a:rPr lang="sv-SE" sz="1000" dirty="0"/>
                        <a:t>Gill</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200</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1934-06-12</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M</a:t>
                      </a:r>
                      <a:endParaRPr sz="1000" dirty="0"/>
                    </a:p>
                  </a:txBody>
                  <a:tcPr marL="72400" marR="72400" marT="36200" marB="36200">
                    <a:solidFill>
                      <a:schemeClr val="bg1">
                        <a:lumMod val="95000"/>
                      </a:schemeClr>
                    </a:solidFill>
                  </a:tcPr>
                </a:tc>
                <a:extLst>
                  <a:ext uri="{0D108BD9-81ED-4DB2-BD59-A6C34878D82A}">
                    <a16:rowId xmlns:a16="http://schemas.microsoft.com/office/drawing/2014/main" val="10002"/>
                  </a:ext>
                </a:extLst>
              </a:tr>
              <a:tr h="293625">
                <a:tc>
                  <a:txBody>
                    <a:bodyPr/>
                    <a:lstStyle/>
                    <a:p>
                      <a:pPr marL="0" marR="0" lvl="0" indent="0" algn="l" rtl="0">
                        <a:spcBef>
                          <a:spcPts val="0"/>
                        </a:spcBef>
                        <a:spcAft>
                          <a:spcPts val="0"/>
                        </a:spcAft>
                        <a:buNone/>
                      </a:pPr>
                      <a:r>
                        <a:rPr lang="sv-SE" sz="1000" dirty="0"/>
                        <a:t>Alice</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182</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1922-12-24</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M</a:t>
                      </a:r>
                      <a:endParaRPr sz="1000" dirty="0"/>
                    </a:p>
                  </a:txBody>
                  <a:tcPr marL="72400" marR="72400" marT="36200" marB="36200">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5" name="Picture 4"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4118825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0" name="Google Shape;80;p13"/>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a:latin typeface="+mj-lt"/>
              </a:rPr>
              <a:t>Different </a:t>
            </a:r>
            <a:r>
              <a:rPr lang="sv-SE" b="1" dirty="0" err="1">
                <a:latin typeface="+mj-lt"/>
              </a:rPr>
              <a:t>variable</a:t>
            </a:r>
            <a:r>
              <a:rPr lang="sv-SE" b="1" dirty="0">
                <a:latin typeface="+mj-lt"/>
              </a:rPr>
              <a:t> representation </a:t>
            </a:r>
            <a:r>
              <a:rPr lang="sv-SE" b="1" dirty="0" err="1">
                <a:latin typeface="+mj-lt"/>
              </a:rPr>
              <a:t>types</a:t>
            </a:r>
            <a:endParaRPr b="1" dirty="0">
              <a:latin typeface="+mj-lt"/>
            </a:endParaRPr>
          </a:p>
        </p:txBody>
      </p:sp>
      <p:graphicFrame>
        <p:nvGraphicFramePr>
          <p:cNvPr id="81" name="Google Shape;81;p13"/>
          <p:cNvGraphicFramePr/>
          <p:nvPr>
            <p:extLst/>
          </p:nvPr>
        </p:nvGraphicFramePr>
        <p:xfrm>
          <a:off x="424156" y="2819977"/>
          <a:ext cx="8326100" cy="1174500"/>
        </p:xfrm>
        <a:graphic>
          <a:graphicData uri="http://schemas.openxmlformats.org/drawingml/2006/table">
            <a:tbl>
              <a:tblPr firstRow="1" bandRow="1">
                <a:noFill/>
              </a:tblPr>
              <a:tblGrid>
                <a:gridCol w="2081525">
                  <a:extLst>
                    <a:ext uri="{9D8B030D-6E8A-4147-A177-3AD203B41FA5}">
                      <a16:colId xmlns:a16="http://schemas.microsoft.com/office/drawing/2014/main" val="20000"/>
                    </a:ext>
                  </a:extLst>
                </a:gridCol>
                <a:gridCol w="2081525">
                  <a:extLst>
                    <a:ext uri="{9D8B030D-6E8A-4147-A177-3AD203B41FA5}">
                      <a16:colId xmlns:a16="http://schemas.microsoft.com/office/drawing/2014/main" val="20001"/>
                    </a:ext>
                  </a:extLst>
                </a:gridCol>
                <a:gridCol w="2081525">
                  <a:extLst>
                    <a:ext uri="{9D8B030D-6E8A-4147-A177-3AD203B41FA5}">
                      <a16:colId xmlns:a16="http://schemas.microsoft.com/office/drawing/2014/main" val="20002"/>
                    </a:ext>
                  </a:extLst>
                </a:gridCol>
                <a:gridCol w="2081525">
                  <a:extLst>
                    <a:ext uri="{9D8B030D-6E8A-4147-A177-3AD203B41FA5}">
                      <a16:colId xmlns:a16="http://schemas.microsoft.com/office/drawing/2014/main" val="20003"/>
                    </a:ext>
                  </a:extLst>
                </a:gridCol>
              </a:tblGrid>
              <a:tr h="293625">
                <a:tc>
                  <a:txBody>
                    <a:bodyPr/>
                    <a:lstStyle/>
                    <a:p>
                      <a:pPr marL="0" marR="0" lvl="0" indent="0" algn="l" rtl="0">
                        <a:spcBef>
                          <a:spcPts val="0"/>
                        </a:spcBef>
                        <a:spcAft>
                          <a:spcPts val="0"/>
                        </a:spcAft>
                        <a:buNone/>
                      </a:pPr>
                      <a:r>
                        <a:rPr lang="sv-SE" sz="1000" dirty="0" err="1">
                          <a:solidFill>
                            <a:schemeClr val="bg1"/>
                          </a:solidFill>
                        </a:rPr>
                        <a:t>name</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height</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birthdate</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smtClean="0">
                          <a:solidFill>
                            <a:schemeClr val="bg1"/>
                          </a:solidFill>
                        </a:rPr>
                        <a:t>maritalstatus</a:t>
                      </a:r>
                      <a:endParaRPr sz="1000" dirty="0">
                        <a:solidFill>
                          <a:schemeClr val="bg1"/>
                        </a:solidFill>
                      </a:endParaRPr>
                    </a:p>
                  </a:txBody>
                  <a:tcPr marL="72400" marR="72400" marT="36200" marB="36200">
                    <a:solidFill>
                      <a:srgbClr val="29A599"/>
                    </a:solidFill>
                  </a:tcPr>
                </a:tc>
                <a:extLst>
                  <a:ext uri="{0D108BD9-81ED-4DB2-BD59-A6C34878D82A}">
                    <a16:rowId xmlns:a16="http://schemas.microsoft.com/office/drawing/2014/main" val="10000"/>
                  </a:ext>
                </a:extLst>
              </a:tr>
              <a:tr h="293625">
                <a:tc>
                  <a:txBody>
                    <a:bodyPr/>
                    <a:lstStyle/>
                    <a:p>
                      <a:pPr marL="0" marR="0" lvl="0" indent="0" algn="l" rtl="0">
                        <a:spcBef>
                          <a:spcPts val="0"/>
                        </a:spcBef>
                        <a:spcAft>
                          <a:spcPts val="0"/>
                        </a:spcAft>
                        <a:buNone/>
                      </a:pPr>
                      <a:r>
                        <a:rPr lang="sv-SE" sz="1000" dirty="0"/>
                        <a:t>John</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178</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1998-09-02</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S</a:t>
                      </a:r>
                      <a:endParaRPr sz="1000" dirty="0"/>
                    </a:p>
                  </a:txBody>
                  <a:tcPr marL="72400" marR="72400" marT="36200" marB="36200">
                    <a:solidFill>
                      <a:schemeClr val="bg1">
                        <a:lumMod val="85000"/>
                      </a:schemeClr>
                    </a:solidFill>
                  </a:tcPr>
                </a:tc>
                <a:extLst>
                  <a:ext uri="{0D108BD9-81ED-4DB2-BD59-A6C34878D82A}">
                    <a16:rowId xmlns:a16="http://schemas.microsoft.com/office/drawing/2014/main" val="10001"/>
                  </a:ext>
                </a:extLst>
              </a:tr>
              <a:tr h="293625">
                <a:tc>
                  <a:txBody>
                    <a:bodyPr/>
                    <a:lstStyle/>
                    <a:p>
                      <a:pPr marL="0" marR="0" lvl="0" indent="0" algn="l" rtl="0">
                        <a:spcBef>
                          <a:spcPts val="0"/>
                        </a:spcBef>
                        <a:spcAft>
                          <a:spcPts val="0"/>
                        </a:spcAft>
                        <a:buNone/>
                      </a:pPr>
                      <a:r>
                        <a:rPr lang="sv-SE" sz="1000" dirty="0"/>
                        <a:t>Gill</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200</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1934-06-12</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M</a:t>
                      </a:r>
                      <a:endParaRPr sz="1000" dirty="0"/>
                    </a:p>
                  </a:txBody>
                  <a:tcPr marL="72400" marR="72400" marT="36200" marB="36200">
                    <a:solidFill>
                      <a:schemeClr val="bg1">
                        <a:lumMod val="95000"/>
                      </a:schemeClr>
                    </a:solidFill>
                  </a:tcPr>
                </a:tc>
                <a:extLst>
                  <a:ext uri="{0D108BD9-81ED-4DB2-BD59-A6C34878D82A}">
                    <a16:rowId xmlns:a16="http://schemas.microsoft.com/office/drawing/2014/main" val="10002"/>
                  </a:ext>
                </a:extLst>
              </a:tr>
              <a:tr h="293625">
                <a:tc>
                  <a:txBody>
                    <a:bodyPr/>
                    <a:lstStyle/>
                    <a:p>
                      <a:pPr marL="0" marR="0" lvl="0" indent="0" algn="l" rtl="0">
                        <a:spcBef>
                          <a:spcPts val="0"/>
                        </a:spcBef>
                        <a:spcAft>
                          <a:spcPts val="0"/>
                        </a:spcAft>
                        <a:buNone/>
                      </a:pPr>
                      <a:r>
                        <a:rPr lang="sv-SE" sz="1000" dirty="0"/>
                        <a:t>Alice</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182</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1922-12-24</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M</a:t>
                      </a:r>
                      <a:endParaRPr sz="1000" dirty="0"/>
                    </a:p>
                  </a:txBody>
                  <a:tcPr marL="72400" marR="72400" marT="36200" marB="36200">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82" name="Google Shape;82;p13"/>
          <p:cNvGraphicFramePr/>
          <p:nvPr>
            <p:extLst/>
          </p:nvPr>
        </p:nvGraphicFramePr>
        <p:xfrm>
          <a:off x="416673" y="2348880"/>
          <a:ext cx="8356600" cy="370850"/>
        </p:xfrm>
        <a:graphic>
          <a:graphicData uri="http://schemas.openxmlformats.org/drawingml/2006/table">
            <a:tbl>
              <a:tblPr firstRow="1" bandRow="1">
                <a:noFill/>
              </a:tblPr>
              <a:tblGrid>
                <a:gridCol w="208915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20891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sv-SE" sz="1350" dirty="0">
                          <a:solidFill>
                            <a:srgbClr val="FF0000"/>
                          </a:solidFill>
                        </a:rPr>
                        <a:t>text</a:t>
                      </a:r>
                      <a:endParaRPr sz="1350" dirty="0">
                        <a:solidFill>
                          <a:srgbClr val="FF0000"/>
                        </a:solidFill>
                      </a:endParaRPr>
                    </a:p>
                  </a:txBody>
                  <a:tcPr marL="91450" marR="91450" marT="45725" marB="45725">
                    <a:solidFill>
                      <a:srgbClr val="29A599"/>
                    </a:solidFill>
                  </a:tcPr>
                </a:tc>
                <a:tc>
                  <a:txBody>
                    <a:bodyPr/>
                    <a:lstStyle/>
                    <a:p>
                      <a:pPr marL="0" marR="0" lvl="0" indent="0" algn="l" rtl="0">
                        <a:spcBef>
                          <a:spcPts val="0"/>
                        </a:spcBef>
                        <a:spcAft>
                          <a:spcPts val="0"/>
                        </a:spcAft>
                        <a:buNone/>
                      </a:pPr>
                      <a:r>
                        <a:rPr lang="sv-SE" sz="1350" dirty="0" err="1">
                          <a:solidFill>
                            <a:srgbClr val="FF0000"/>
                          </a:solidFill>
                        </a:rPr>
                        <a:t>numeric</a:t>
                      </a:r>
                      <a:endParaRPr sz="1350" dirty="0">
                        <a:solidFill>
                          <a:srgbClr val="FF0000"/>
                        </a:solidFill>
                      </a:endParaRPr>
                    </a:p>
                  </a:txBody>
                  <a:tcPr marL="91450" marR="91450" marT="45725" marB="45725">
                    <a:solidFill>
                      <a:srgbClr val="29A599"/>
                    </a:solidFill>
                  </a:tcPr>
                </a:tc>
                <a:tc>
                  <a:txBody>
                    <a:bodyPr/>
                    <a:lstStyle/>
                    <a:p>
                      <a:pPr marL="0" marR="0" lvl="0" indent="0" algn="l" rtl="0">
                        <a:spcBef>
                          <a:spcPts val="0"/>
                        </a:spcBef>
                        <a:spcAft>
                          <a:spcPts val="0"/>
                        </a:spcAft>
                        <a:buNone/>
                      </a:pPr>
                      <a:r>
                        <a:rPr lang="sv-SE" sz="1350" dirty="0">
                          <a:solidFill>
                            <a:srgbClr val="FF0000"/>
                          </a:solidFill>
                        </a:rPr>
                        <a:t>date</a:t>
                      </a:r>
                      <a:endParaRPr sz="1350" dirty="0">
                        <a:solidFill>
                          <a:srgbClr val="FF0000"/>
                        </a:solidFill>
                      </a:endParaRPr>
                    </a:p>
                  </a:txBody>
                  <a:tcPr marL="91450" marR="91450" marT="45725" marB="45725">
                    <a:solidFill>
                      <a:srgbClr val="29A599"/>
                    </a:solidFill>
                  </a:tcPr>
                </a:tc>
                <a:tc>
                  <a:txBody>
                    <a:bodyPr/>
                    <a:lstStyle/>
                    <a:p>
                      <a:pPr marL="0" marR="0" lvl="0" indent="0" algn="l" rtl="0">
                        <a:spcBef>
                          <a:spcPts val="0"/>
                        </a:spcBef>
                        <a:spcAft>
                          <a:spcPts val="0"/>
                        </a:spcAft>
                        <a:buNone/>
                      </a:pPr>
                      <a:r>
                        <a:rPr lang="sv-SE" sz="1350" dirty="0" err="1">
                          <a:solidFill>
                            <a:srgbClr val="FF0000"/>
                          </a:solidFill>
                        </a:rPr>
                        <a:t>code</a:t>
                      </a:r>
                      <a:endParaRPr sz="1350" dirty="0">
                        <a:solidFill>
                          <a:srgbClr val="FF0000"/>
                        </a:solidFill>
                      </a:endParaRPr>
                    </a:p>
                  </a:txBody>
                  <a:tcPr marL="91450" marR="91450" marT="45725" marB="45725">
                    <a:solidFill>
                      <a:srgbClr val="29A599"/>
                    </a:solidFill>
                  </a:tcPr>
                </a:tc>
                <a:extLst>
                  <a:ext uri="{0D108BD9-81ED-4DB2-BD59-A6C34878D82A}">
                    <a16:rowId xmlns:a16="http://schemas.microsoft.com/office/drawing/2014/main" val="10000"/>
                  </a:ext>
                </a:extLst>
              </a:tr>
            </a:tbl>
          </a:graphicData>
        </a:graphic>
      </p:graphicFrame>
      <p:pic>
        <p:nvPicPr>
          <p:cNvPr id="5" name="Picture 4"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1818447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body" idx="1"/>
          </p:nvPr>
        </p:nvSpPr>
        <p:spPr>
          <a:xfrm>
            <a:off x="628650" y="1825625"/>
            <a:ext cx="7886700" cy="4206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dirty="0"/>
          </a:p>
        </p:txBody>
      </p:sp>
      <p:sp>
        <p:nvSpPr>
          <p:cNvPr id="90" name="Google Shape;90;p14"/>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err="1">
                <a:latin typeface="+mj-lt"/>
              </a:rPr>
              <a:t>Variable</a:t>
            </a:r>
            <a:r>
              <a:rPr lang="sv-SE" b="1" dirty="0">
                <a:latin typeface="+mj-lt"/>
              </a:rPr>
              <a:t> </a:t>
            </a:r>
            <a:r>
              <a:rPr lang="sv-SE" b="1" dirty="0" err="1">
                <a:latin typeface="+mj-lt"/>
              </a:rPr>
              <a:t>with</a:t>
            </a:r>
            <a:r>
              <a:rPr lang="sv-SE" b="1" dirty="0">
                <a:latin typeface="+mj-lt"/>
              </a:rPr>
              <a:t> </a:t>
            </a:r>
            <a:r>
              <a:rPr lang="sv-SE" b="1" dirty="0" err="1">
                <a:latin typeface="+mj-lt"/>
              </a:rPr>
              <a:t>code</a:t>
            </a:r>
            <a:r>
              <a:rPr lang="sv-SE" b="1" dirty="0">
                <a:latin typeface="+mj-lt"/>
              </a:rPr>
              <a:t> representation</a:t>
            </a:r>
            <a:endParaRPr b="1" dirty="0">
              <a:latin typeface="+mj-lt"/>
            </a:endParaRPr>
          </a:p>
        </p:txBody>
      </p:sp>
      <p:graphicFrame>
        <p:nvGraphicFramePr>
          <p:cNvPr id="91" name="Google Shape;91;p14"/>
          <p:cNvGraphicFramePr/>
          <p:nvPr>
            <p:extLst/>
          </p:nvPr>
        </p:nvGraphicFramePr>
        <p:xfrm>
          <a:off x="424156" y="2819977"/>
          <a:ext cx="8326100" cy="1174500"/>
        </p:xfrm>
        <a:graphic>
          <a:graphicData uri="http://schemas.openxmlformats.org/drawingml/2006/table">
            <a:tbl>
              <a:tblPr firstRow="1" bandRow="1">
                <a:noFill/>
              </a:tblPr>
              <a:tblGrid>
                <a:gridCol w="2081525">
                  <a:extLst>
                    <a:ext uri="{9D8B030D-6E8A-4147-A177-3AD203B41FA5}">
                      <a16:colId xmlns:a16="http://schemas.microsoft.com/office/drawing/2014/main" val="20000"/>
                    </a:ext>
                  </a:extLst>
                </a:gridCol>
                <a:gridCol w="2081525">
                  <a:extLst>
                    <a:ext uri="{9D8B030D-6E8A-4147-A177-3AD203B41FA5}">
                      <a16:colId xmlns:a16="http://schemas.microsoft.com/office/drawing/2014/main" val="20001"/>
                    </a:ext>
                  </a:extLst>
                </a:gridCol>
                <a:gridCol w="2081525">
                  <a:extLst>
                    <a:ext uri="{9D8B030D-6E8A-4147-A177-3AD203B41FA5}">
                      <a16:colId xmlns:a16="http://schemas.microsoft.com/office/drawing/2014/main" val="20002"/>
                    </a:ext>
                  </a:extLst>
                </a:gridCol>
                <a:gridCol w="2081525">
                  <a:extLst>
                    <a:ext uri="{9D8B030D-6E8A-4147-A177-3AD203B41FA5}">
                      <a16:colId xmlns:a16="http://schemas.microsoft.com/office/drawing/2014/main" val="20003"/>
                    </a:ext>
                  </a:extLst>
                </a:gridCol>
              </a:tblGrid>
              <a:tr h="293625">
                <a:tc>
                  <a:txBody>
                    <a:bodyPr/>
                    <a:lstStyle/>
                    <a:p>
                      <a:pPr marL="0" marR="0" lvl="0" indent="0" algn="l" rtl="0">
                        <a:spcBef>
                          <a:spcPts val="0"/>
                        </a:spcBef>
                        <a:spcAft>
                          <a:spcPts val="0"/>
                        </a:spcAft>
                        <a:buNone/>
                      </a:pPr>
                      <a:r>
                        <a:rPr lang="sv-SE" sz="1000" dirty="0" err="1">
                          <a:solidFill>
                            <a:schemeClr val="bg1"/>
                          </a:solidFill>
                        </a:rPr>
                        <a:t>name</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height</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birthdate</a:t>
                      </a:r>
                      <a:endParaRPr sz="1000" dirty="0">
                        <a:solidFill>
                          <a:schemeClr val="bg1"/>
                        </a:solidFill>
                      </a:endParaRPr>
                    </a:p>
                  </a:txBody>
                  <a:tcPr marL="72400" marR="72400" marT="36200" marB="36200">
                    <a:solidFill>
                      <a:srgbClr val="29A599"/>
                    </a:solidFill>
                  </a:tcPr>
                </a:tc>
                <a:tc>
                  <a:txBody>
                    <a:bodyPr/>
                    <a:lstStyle/>
                    <a:p>
                      <a:pPr marL="0" marR="0" lvl="0" indent="0" algn="l" rtl="0">
                        <a:spcBef>
                          <a:spcPts val="0"/>
                        </a:spcBef>
                        <a:spcAft>
                          <a:spcPts val="0"/>
                        </a:spcAft>
                        <a:buNone/>
                      </a:pPr>
                      <a:r>
                        <a:rPr lang="sv-SE" sz="1000" dirty="0" err="1" smtClean="0">
                          <a:solidFill>
                            <a:schemeClr val="bg1"/>
                          </a:solidFill>
                        </a:rPr>
                        <a:t>maritalstatus</a:t>
                      </a:r>
                      <a:endParaRPr sz="1000" dirty="0">
                        <a:solidFill>
                          <a:schemeClr val="bg1"/>
                        </a:solidFill>
                      </a:endParaRPr>
                    </a:p>
                  </a:txBody>
                  <a:tcPr marL="72400" marR="72400" marT="36200" marB="36200">
                    <a:solidFill>
                      <a:srgbClr val="29A599"/>
                    </a:solidFill>
                  </a:tcPr>
                </a:tc>
                <a:extLst>
                  <a:ext uri="{0D108BD9-81ED-4DB2-BD59-A6C34878D82A}">
                    <a16:rowId xmlns:a16="http://schemas.microsoft.com/office/drawing/2014/main" val="10000"/>
                  </a:ext>
                </a:extLst>
              </a:tr>
              <a:tr h="293625">
                <a:tc>
                  <a:txBody>
                    <a:bodyPr/>
                    <a:lstStyle/>
                    <a:p>
                      <a:pPr marL="0" marR="0" lvl="0" indent="0" algn="l" rtl="0">
                        <a:spcBef>
                          <a:spcPts val="0"/>
                        </a:spcBef>
                        <a:spcAft>
                          <a:spcPts val="0"/>
                        </a:spcAft>
                        <a:buNone/>
                      </a:pPr>
                      <a:r>
                        <a:rPr lang="sv-SE" sz="1000" dirty="0"/>
                        <a:t>John</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178</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1998-09-02</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S</a:t>
                      </a:r>
                      <a:endParaRPr sz="1000" dirty="0"/>
                    </a:p>
                  </a:txBody>
                  <a:tcPr marL="72400" marR="72400" marT="36200" marB="36200">
                    <a:solidFill>
                      <a:schemeClr val="bg1">
                        <a:lumMod val="85000"/>
                      </a:schemeClr>
                    </a:solidFill>
                  </a:tcPr>
                </a:tc>
                <a:extLst>
                  <a:ext uri="{0D108BD9-81ED-4DB2-BD59-A6C34878D82A}">
                    <a16:rowId xmlns:a16="http://schemas.microsoft.com/office/drawing/2014/main" val="10001"/>
                  </a:ext>
                </a:extLst>
              </a:tr>
              <a:tr h="293625">
                <a:tc>
                  <a:txBody>
                    <a:bodyPr/>
                    <a:lstStyle/>
                    <a:p>
                      <a:pPr marL="0" marR="0" lvl="0" indent="0" algn="l" rtl="0">
                        <a:spcBef>
                          <a:spcPts val="0"/>
                        </a:spcBef>
                        <a:spcAft>
                          <a:spcPts val="0"/>
                        </a:spcAft>
                        <a:buNone/>
                      </a:pPr>
                      <a:r>
                        <a:rPr lang="sv-SE" sz="1000" dirty="0"/>
                        <a:t>Gill</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200</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1934-06-12</a:t>
                      </a:r>
                      <a:endParaRPr sz="1000" dirty="0"/>
                    </a:p>
                  </a:txBody>
                  <a:tcPr marL="72400" marR="72400" marT="36200" marB="36200">
                    <a:solidFill>
                      <a:schemeClr val="bg1">
                        <a:lumMod val="95000"/>
                      </a:schemeClr>
                    </a:solidFill>
                  </a:tcPr>
                </a:tc>
                <a:tc>
                  <a:txBody>
                    <a:bodyPr/>
                    <a:lstStyle/>
                    <a:p>
                      <a:pPr marL="0" marR="0" lvl="0" indent="0" algn="l" rtl="0">
                        <a:spcBef>
                          <a:spcPts val="0"/>
                        </a:spcBef>
                        <a:spcAft>
                          <a:spcPts val="0"/>
                        </a:spcAft>
                        <a:buNone/>
                      </a:pPr>
                      <a:r>
                        <a:rPr lang="sv-SE" sz="1000" dirty="0"/>
                        <a:t>M</a:t>
                      </a:r>
                      <a:endParaRPr sz="1000" dirty="0"/>
                    </a:p>
                  </a:txBody>
                  <a:tcPr marL="72400" marR="72400" marT="36200" marB="36200">
                    <a:solidFill>
                      <a:schemeClr val="bg1">
                        <a:lumMod val="95000"/>
                      </a:schemeClr>
                    </a:solidFill>
                  </a:tcPr>
                </a:tc>
                <a:extLst>
                  <a:ext uri="{0D108BD9-81ED-4DB2-BD59-A6C34878D82A}">
                    <a16:rowId xmlns:a16="http://schemas.microsoft.com/office/drawing/2014/main" val="10002"/>
                  </a:ext>
                </a:extLst>
              </a:tr>
              <a:tr h="293625">
                <a:tc>
                  <a:txBody>
                    <a:bodyPr/>
                    <a:lstStyle/>
                    <a:p>
                      <a:pPr marL="0" marR="0" lvl="0" indent="0" algn="l" rtl="0">
                        <a:spcBef>
                          <a:spcPts val="0"/>
                        </a:spcBef>
                        <a:spcAft>
                          <a:spcPts val="0"/>
                        </a:spcAft>
                        <a:buNone/>
                      </a:pPr>
                      <a:r>
                        <a:rPr lang="sv-SE" sz="1000" dirty="0"/>
                        <a:t>Alice</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182</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1922-12-24</a:t>
                      </a:r>
                      <a:endParaRPr sz="1000" dirty="0"/>
                    </a:p>
                  </a:txBody>
                  <a:tcPr marL="72400" marR="72400" marT="36200" marB="36200">
                    <a:solidFill>
                      <a:schemeClr val="bg1">
                        <a:lumMod val="85000"/>
                      </a:schemeClr>
                    </a:solidFill>
                  </a:tcPr>
                </a:tc>
                <a:tc>
                  <a:txBody>
                    <a:bodyPr/>
                    <a:lstStyle/>
                    <a:p>
                      <a:pPr marL="0" marR="0" lvl="0" indent="0" algn="l" rtl="0">
                        <a:spcBef>
                          <a:spcPts val="0"/>
                        </a:spcBef>
                        <a:spcAft>
                          <a:spcPts val="0"/>
                        </a:spcAft>
                        <a:buNone/>
                      </a:pPr>
                      <a:r>
                        <a:rPr lang="sv-SE" sz="1000" dirty="0"/>
                        <a:t>M</a:t>
                      </a:r>
                      <a:endParaRPr sz="1000" dirty="0"/>
                    </a:p>
                  </a:txBody>
                  <a:tcPr marL="72400" marR="72400" marT="36200" marB="36200">
                    <a:solidFill>
                      <a:schemeClr val="bg1">
                        <a:lumMod val="85000"/>
                      </a:schemeClr>
                    </a:solidFill>
                  </a:tcPr>
                </a:tc>
                <a:extLst>
                  <a:ext uri="{0D108BD9-81ED-4DB2-BD59-A6C34878D82A}">
                    <a16:rowId xmlns:a16="http://schemas.microsoft.com/office/drawing/2014/main" val="10003"/>
                  </a:ext>
                </a:extLst>
              </a:tr>
            </a:tbl>
          </a:graphicData>
        </a:graphic>
      </p:graphicFrame>
      <p:sp>
        <p:nvSpPr>
          <p:cNvPr id="92" name="Google Shape;92;p14"/>
          <p:cNvSpPr/>
          <p:nvPr/>
        </p:nvSpPr>
        <p:spPr>
          <a:xfrm>
            <a:off x="6553200" y="2705100"/>
            <a:ext cx="2314575" cy="142875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Picture 5"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23200532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628650" y="1825625"/>
            <a:ext cx="7886700" cy="4206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dirty="0"/>
          </a:p>
        </p:txBody>
      </p:sp>
      <p:sp>
        <p:nvSpPr>
          <p:cNvPr id="100" name="Google Shape;100;p15"/>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err="1">
                <a:latin typeface="+mj-lt"/>
              </a:rPr>
              <a:t>Variable</a:t>
            </a:r>
            <a:r>
              <a:rPr lang="sv-SE" b="1" dirty="0">
                <a:latin typeface="+mj-lt"/>
              </a:rPr>
              <a:t> - </a:t>
            </a:r>
            <a:r>
              <a:rPr lang="sv-SE" b="1" dirty="0" err="1">
                <a:latin typeface="+mj-lt"/>
              </a:rPr>
              <a:t>code</a:t>
            </a:r>
            <a:r>
              <a:rPr lang="sv-SE" b="1" dirty="0">
                <a:latin typeface="+mj-lt"/>
              </a:rPr>
              <a:t> representation</a:t>
            </a:r>
            <a:endParaRPr b="1" dirty="0">
              <a:latin typeface="+mj-lt"/>
            </a:endParaRPr>
          </a:p>
        </p:txBody>
      </p:sp>
      <p:graphicFrame>
        <p:nvGraphicFramePr>
          <p:cNvPr id="101" name="Google Shape;101;p15"/>
          <p:cNvGraphicFramePr/>
          <p:nvPr>
            <p:extLst/>
          </p:nvPr>
        </p:nvGraphicFramePr>
        <p:xfrm>
          <a:off x="4513652" y="3376771"/>
          <a:ext cx="3136900" cy="1112550"/>
        </p:xfrm>
        <a:graphic>
          <a:graphicData uri="http://schemas.openxmlformats.org/drawingml/2006/table">
            <a:tbl>
              <a:tblPr firstRow="1" bandRow="1">
                <a:noFill/>
              </a:tblPr>
              <a:tblGrid>
                <a:gridCol w="742075">
                  <a:extLst>
                    <a:ext uri="{9D8B030D-6E8A-4147-A177-3AD203B41FA5}">
                      <a16:colId xmlns:a16="http://schemas.microsoft.com/office/drawing/2014/main" val="20000"/>
                    </a:ext>
                  </a:extLst>
                </a:gridCol>
                <a:gridCol w="23948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sv-SE" sz="1350" dirty="0" err="1">
                          <a:solidFill>
                            <a:schemeClr val="bg1"/>
                          </a:solidFill>
                        </a:rPr>
                        <a:t>code</a:t>
                      </a:r>
                      <a:endParaRPr sz="1350" dirty="0">
                        <a:solidFill>
                          <a:schemeClr val="bg1"/>
                        </a:solidFill>
                      </a:endParaRPr>
                    </a:p>
                  </a:txBody>
                  <a:tcPr marL="91450" marR="91450" marT="45725" marB="45725">
                    <a:solidFill>
                      <a:schemeClr val="tx1"/>
                    </a:solidFill>
                  </a:tcPr>
                </a:tc>
                <a:tc>
                  <a:txBody>
                    <a:bodyPr/>
                    <a:lstStyle/>
                    <a:p>
                      <a:pPr marL="0" marR="0" lvl="0" indent="0" algn="l" rtl="0">
                        <a:spcBef>
                          <a:spcPts val="0"/>
                        </a:spcBef>
                        <a:spcAft>
                          <a:spcPts val="0"/>
                        </a:spcAft>
                        <a:buNone/>
                      </a:pPr>
                      <a:r>
                        <a:rPr lang="sv-SE" sz="1350" dirty="0" err="1">
                          <a:solidFill>
                            <a:schemeClr val="bg1"/>
                          </a:solidFill>
                        </a:rPr>
                        <a:t>category</a:t>
                      </a:r>
                      <a:endParaRPr sz="1350" dirty="0">
                        <a:solidFill>
                          <a:schemeClr val="bg1"/>
                        </a:solidFill>
                      </a:endParaRPr>
                    </a:p>
                  </a:txBody>
                  <a:tcPr marL="91450" marR="91450" marT="45725" marB="45725">
                    <a:solidFill>
                      <a:schemeClr val="tx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1350" dirty="0"/>
                        <a:t>S</a:t>
                      </a:r>
                      <a:endParaRPr sz="1350" dirty="0"/>
                    </a:p>
                  </a:txBody>
                  <a:tcPr marL="91450" marR="91450" marT="45725" marB="45725">
                    <a:solidFill>
                      <a:schemeClr val="bg1">
                        <a:lumMod val="75000"/>
                      </a:schemeClr>
                    </a:solidFill>
                  </a:tcPr>
                </a:tc>
                <a:tc>
                  <a:txBody>
                    <a:bodyPr/>
                    <a:lstStyle/>
                    <a:p>
                      <a:pPr marL="0" marR="0" lvl="0" indent="0" algn="l" rtl="0">
                        <a:spcBef>
                          <a:spcPts val="0"/>
                        </a:spcBef>
                        <a:spcAft>
                          <a:spcPts val="0"/>
                        </a:spcAft>
                        <a:buNone/>
                      </a:pPr>
                      <a:r>
                        <a:rPr lang="sv-SE" sz="1350" dirty="0" err="1"/>
                        <a:t>Single</a:t>
                      </a:r>
                      <a:endParaRPr sz="1350" dirty="0"/>
                    </a:p>
                  </a:txBody>
                  <a:tcPr marL="91450" marR="91450" marT="45725" marB="45725">
                    <a:solidFill>
                      <a:schemeClr val="bg1">
                        <a:lumMod val="75000"/>
                      </a:scheme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sv-SE" sz="1350" dirty="0"/>
                        <a:t>M</a:t>
                      </a:r>
                      <a:endParaRPr sz="1350" dirty="0"/>
                    </a:p>
                  </a:txBody>
                  <a:tcPr marL="91450" marR="91450" marT="45725" marB="45725">
                    <a:solidFill>
                      <a:schemeClr val="bg1">
                        <a:lumMod val="95000"/>
                      </a:schemeClr>
                    </a:solidFill>
                  </a:tcPr>
                </a:tc>
                <a:tc>
                  <a:txBody>
                    <a:bodyPr/>
                    <a:lstStyle/>
                    <a:p>
                      <a:pPr marL="0" marR="0" lvl="0" indent="0" algn="l" rtl="0">
                        <a:spcBef>
                          <a:spcPts val="0"/>
                        </a:spcBef>
                        <a:spcAft>
                          <a:spcPts val="0"/>
                        </a:spcAft>
                        <a:buNone/>
                      </a:pPr>
                      <a:r>
                        <a:rPr lang="sv-SE" sz="1350" dirty="0" err="1"/>
                        <a:t>Married</a:t>
                      </a:r>
                      <a:endParaRPr sz="1350" dirty="0"/>
                    </a:p>
                  </a:txBody>
                  <a:tcPr marL="91450" marR="91450" marT="45725" marB="45725">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02" name="Google Shape;102;p15"/>
          <p:cNvGraphicFramePr/>
          <p:nvPr>
            <p:extLst/>
          </p:nvPr>
        </p:nvGraphicFramePr>
        <p:xfrm>
          <a:off x="4513652" y="2972197"/>
          <a:ext cx="2628900" cy="370850"/>
        </p:xfrm>
        <a:graphic>
          <a:graphicData uri="http://schemas.openxmlformats.org/drawingml/2006/table">
            <a:tbl>
              <a:tblPr firstRow="1" bandRow="1">
                <a:noFill/>
              </a:tblPr>
              <a:tblGrid>
                <a:gridCol w="2628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sv-SE" sz="1350" dirty="0" err="1">
                          <a:solidFill>
                            <a:schemeClr val="dk1"/>
                          </a:solidFill>
                        </a:rPr>
                        <a:t>maritalstatus</a:t>
                      </a:r>
                      <a:r>
                        <a:rPr lang="sv-SE" sz="1350" dirty="0">
                          <a:solidFill>
                            <a:schemeClr val="dk1"/>
                          </a:solidFill>
                        </a:rPr>
                        <a:t> </a:t>
                      </a:r>
                      <a:r>
                        <a:rPr lang="sv-SE" sz="1350" dirty="0" err="1">
                          <a:solidFill>
                            <a:schemeClr val="dk1"/>
                          </a:solidFill>
                        </a:rPr>
                        <a:t>codes</a:t>
                      </a:r>
                      <a:endParaRPr sz="1350" dirty="0">
                        <a:solidFill>
                          <a:schemeClr val="dk1"/>
                        </a:solidFill>
                      </a:endParaRPr>
                    </a:p>
                  </a:txBody>
                  <a:tcPr marL="0" marR="91450" marT="45725" marB="45725">
                    <a:solidFill>
                      <a:srgbClr val="29A599"/>
                    </a:solidFill>
                  </a:tcPr>
                </a:tc>
                <a:extLst>
                  <a:ext uri="{0D108BD9-81ED-4DB2-BD59-A6C34878D82A}">
                    <a16:rowId xmlns:a16="http://schemas.microsoft.com/office/drawing/2014/main" val="10000"/>
                  </a:ext>
                </a:extLst>
              </a:tr>
            </a:tbl>
          </a:graphicData>
        </a:graphic>
      </p:graphicFrame>
      <p:sp>
        <p:nvSpPr>
          <p:cNvPr id="103" name="Google Shape;103;p15"/>
          <p:cNvSpPr/>
          <p:nvPr/>
        </p:nvSpPr>
        <p:spPr>
          <a:xfrm>
            <a:off x="838200" y="3606958"/>
            <a:ext cx="2535682" cy="652145"/>
          </a:xfrm>
          <a:prstGeom prst="roundRect">
            <a:avLst>
              <a:gd name="adj" fmla="val 16667"/>
            </a:avLst>
          </a:prstGeom>
          <a:solidFill>
            <a:srgbClr val="29A599"/>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1" i="0" u="none" strike="noStrike" cap="none" dirty="0" err="1" smtClean="0">
                <a:solidFill>
                  <a:schemeClr val="lt1"/>
                </a:solidFill>
                <a:latin typeface="Arial"/>
                <a:ea typeface="Arial"/>
                <a:cs typeface="Arial"/>
                <a:sym typeface="Arial"/>
              </a:rPr>
              <a:t>maritalstatus</a:t>
            </a:r>
            <a:r>
              <a:rPr lang="sv-SE" sz="1800" b="0" i="0" u="none" strike="noStrike" cap="none" dirty="0">
                <a:solidFill>
                  <a:schemeClr val="lt1"/>
                </a:solidFill>
                <a:latin typeface="Arial"/>
                <a:ea typeface="Arial"/>
                <a:cs typeface="Arial"/>
                <a:sym typeface="Arial"/>
              </a:rPr>
              <a:t/>
            </a:r>
            <a:br>
              <a:rPr lang="sv-SE" sz="1800" b="0" i="0" u="none" strike="noStrike" cap="none" dirty="0">
                <a:solidFill>
                  <a:schemeClr val="lt1"/>
                </a:solidFill>
                <a:latin typeface="Arial"/>
                <a:ea typeface="Arial"/>
                <a:cs typeface="Arial"/>
                <a:sym typeface="Arial"/>
              </a:rPr>
            </a:br>
            <a:r>
              <a:rPr lang="sv-SE" sz="1800" b="0" i="0" u="none" strike="noStrike" cap="none" dirty="0">
                <a:solidFill>
                  <a:schemeClr val="lt1"/>
                </a:solidFill>
                <a:latin typeface="Arial"/>
                <a:ea typeface="Arial"/>
                <a:cs typeface="Arial"/>
                <a:sym typeface="Arial"/>
              </a:rPr>
              <a:t>(</a:t>
            </a:r>
            <a:r>
              <a:rPr lang="sv-SE" sz="1800" b="0" i="0" u="none" strike="noStrike" cap="none" dirty="0" err="1">
                <a:solidFill>
                  <a:schemeClr val="lt1"/>
                </a:solidFill>
                <a:latin typeface="Arial"/>
                <a:ea typeface="Arial"/>
                <a:cs typeface="Arial"/>
                <a:sym typeface="Arial"/>
              </a:rPr>
              <a:t>variable</a:t>
            </a:r>
            <a:r>
              <a:rPr lang="sv-SE"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cxnSp>
        <p:nvCxnSpPr>
          <p:cNvPr id="104" name="Google Shape;104;p15"/>
          <p:cNvCxnSpPr>
            <a:stCxn id="103" idx="3"/>
          </p:cNvCxnSpPr>
          <p:nvPr/>
        </p:nvCxnSpPr>
        <p:spPr>
          <a:xfrm>
            <a:off x="3373882" y="3933030"/>
            <a:ext cx="1139700" cy="0"/>
          </a:xfrm>
          <a:prstGeom prst="straightConnector1">
            <a:avLst/>
          </a:prstGeom>
          <a:noFill/>
          <a:ln w="76200" cap="flat" cmpd="sng">
            <a:solidFill>
              <a:srgbClr val="29A599"/>
            </a:solidFill>
            <a:prstDash val="solid"/>
            <a:miter lim="800000"/>
            <a:headEnd type="oval" w="med" len="med"/>
            <a:tailEnd type="triangle" w="med" len="med"/>
          </a:ln>
        </p:spPr>
      </p:cxnSp>
      <p:pic>
        <p:nvPicPr>
          <p:cNvPr id="8" name="Picture 7" descr="https://ddialliance.org/sites/default/files/dd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1690773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6"/>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a:latin typeface="+mj-lt"/>
              </a:rPr>
              <a:t>Three </a:t>
            </a:r>
            <a:r>
              <a:rPr lang="sv-SE" b="1" dirty="0" err="1">
                <a:latin typeface="+mj-lt"/>
              </a:rPr>
              <a:t>similar</a:t>
            </a:r>
            <a:r>
              <a:rPr lang="sv-SE" b="1" dirty="0">
                <a:latin typeface="+mj-lt"/>
              </a:rPr>
              <a:t> </a:t>
            </a:r>
            <a:r>
              <a:rPr lang="sv-SE" b="1" dirty="0" err="1">
                <a:latin typeface="+mj-lt"/>
              </a:rPr>
              <a:t>datasets</a:t>
            </a:r>
            <a:endParaRPr b="1" dirty="0">
              <a:latin typeface="+mj-lt"/>
            </a:endParaRPr>
          </a:p>
        </p:txBody>
      </p:sp>
      <p:graphicFrame>
        <p:nvGraphicFramePr>
          <p:cNvPr id="112" name="Google Shape;112;p16"/>
          <p:cNvGraphicFramePr/>
          <p:nvPr>
            <p:extLst/>
          </p:nvPr>
        </p:nvGraphicFramePr>
        <p:xfrm>
          <a:off x="644862" y="2042886"/>
          <a:ext cx="7644700" cy="10784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gridCol w="1911175">
                  <a:extLst>
                    <a:ext uri="{9D8B030D-6E8A-4147-A177-3AD203B41FA5}">
                      <a16:colId xmlns:a16="http://schemas.microsoft.com/office/drawing/2014/main" val="20001"/>
                    </a:ext>
                  </a:extLst>
                </a:gridCol>
                <a:gridCol w="1911175">
                  <a:extLst>
                    <a:ext uri="{9D8B030D-6E8A-4147-A177-3AD203B41FA5}">
                      <a16:colId xmlns:a16="http://schemas.microsoft.com/office/drawing/2014/main" val="20002"/>
                    </a:ext>
                  </a:extLst>
                </a:gridCol>
                <a:gridCol w="1911175">
                  <a:extLst>
                    <a:ext uri="{9D8B030D-6E8A-4147-A177-3AD203B41FA5}">
                      <a16:colId xmlns:a16="http://schemas.microsoft.com/office/drawing/2014/main" val="20003"/>
                    </a:ext>
                  </a:extLst>
                </a:gridCol>
              </a:tblGrid>
              <a:tr h="269600">
                <a:tc>
                  <a:txBody>
                    <a:bodyPr/>
                    <a:lstStyle/>
                    <a:p>
                      <a:pPr marL="0" marR="0" lvl="0" indent="0" algn="l" rtl="0">
                        <a:spcBef>
                          <a:spcPts val="0"/>
                        </a:spcBef>
                        <a:spcAft>
                          <a:spcPts val="0"/>
                        </a:spcAft>
                        <a:buNone/>
                      </a:pPr>
                      <a:r>
                        <a:rPr lang="sv-SE" sz="1000" dirty="0" err="1">
                          <a:solidFill>
                            <a:schemeClr val="bg1"/>
                          </a:solidFill>
                        </a:rPr>
                        <a:t>name</a:t>
                      </a:r>
                      <a:endParaRPr sz="1000" dirty="0">
                        <a:solidFill>
                          <a:schemeClr val="bg1"/>
                        </a:solidFill>
                      </a:endParaRPr>
                    </a:p>
                  </a:txBody>
                  <a:tcPr marL="66475" marR="66475" marT="33250" marB="3325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height</a:t>
                      </a:r>
                      <a:endParaRPr sz="1000" dirty="0">
                        <a:solidFill>
                          <a:schemeClr val="bg1"/>
                        </a:solidFill>
                      </a:endParaRPr>
                    </a:p>
                  </a:txBody>
                  <a:tcPr marL="66475" marR="66475" marT="33250" marB="3325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birthdate</a:t>
                      </a:r>
                      <a:endParaRPr sz="1000" dirty="0">
                        <a:solidFill>
                          <a:schemeClr val="bg1"/>
                        </a:solidFill>
                      </a:endParaRPr>
                    </a:p>
                  </a:txBody>
                  <a:tcPr marL="66475" marR="66475" marT="33250" marB="33250">
                    <a:solidFill>
                      <a:srgbClr val="29A599"/>
                    </a:solidFill>
                  </a:tcPr>
                </a:tc>
                <a:tc>
                  <a:txBody>
                    <a:bodyPr/>
                    <a:lstStyle/>
                    <a:p>
                      <a:pPr marL="0" marR="0" lvl="0" indent="0" algn="l" rtl="0">
                        <a:spcBef>
                          <a:spcPts val="0"/>
                        </a:spcBef>
                        <a:spcAft>
                          <a:spcPts val="0"/>
                        </a:spcAft>
                        <a:buNone/>
                      </a:pPr>
                      <a:r>
                        <a:rPr lang="sv-SE" sz="1000" dirty="0" err="1" smtClean="0">
                          <a:solidFill>
                            <a:schemeClr val="bg1"/>
                          </a:solidFill>
                        </a:rPr>
                        <a:t>maritalstatus</a:t>
                      </a:r>
                      <a:endParaRPr sz="1000" dirty="0">
                        <a:solidFill>
                          <a:schemeClr val="bg1"/>
                        </a:solidFill>
                      </a:endParaRPr>
                    </a:p>
                  </a:txBody>
                  <a:tcPr marL="66475" marR="66475" marT="33250" marB="33250">
                    <a:solidFill>
                      <a:srgbClr val="29A599"/>
                    </a:solidFill>
                  </a:tcPr>
                </a:tc>
                <a:extLst>
                  <a:ext uri="{0D108BD9-81ED-4DB2-BD59-A6C34878D82A}">
                    <a16:rowId xmlns:a16="http://schemas.microsoft.com/office/drawing/2014/main" val="10000"/>
                  </a:ext>
                </a:extLst>
              </a:tr>
              <a:tr h="269600">
                <a:tc>
                  <a:txBody>
                    <a:bodyPr/>
                    <a:lstStyle/>
                    <a:p>
                      <a:pPr marL="0" marR="0" lvl="0" indent="0" algn="l" rtl="0">
                        <a:spcBef>
                          <a:spcPts val="0"/>
                        </a:spcBef>
                        <a:spcAft>
                          <a:spcPts val="0"/>
                        </a:spcAft>
                        <a:buNone/>
                      </a:pPr>
                      <a:r>
                        <a:rPr lang="sv-SE" sz="1000" dirty="0"/>
                        <a:t>John</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178</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1998-09-02</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S</a:t>
                      </a:r>
                      <a:endParaRPr sz="1000" dirty="0"/>
                    </a:p>
                  </a:txBody>
                  <a:tcPr marL="66475" marR="66475" marT="33250" marB="33250">
                    <a:solidFill>
                      <a:schemeClr val="bg1">
                        <a:lumMod val="85000"/>
                      </a:schemeClr>
                    </a:solidFill>
                  </a:tcPr>
                </a:tc>
                <a:extLst>
                  <a:ext uri="{0D108BD9-81ED-4DB2-BD59-A6C34878D82A}">
                    <a16:rowId xmlns:a16="http://schemas.microsoft.com/office/drawing/2014/main" val="10001"/>
                  </a:ext>
                </a:extLst>
              </a:tr>
              <a:tr h="269600">
                <a:tc>
                  <a:txBody>
                    <a:bodyPr/>
                    <a:lstStyle/>
                    <a:p>
                      <a:pPr marL="0" marR="0" lvl="0" indent="0" algn="l" rtl="0">
                        <a:spcBef>
                          <a:spcPts val="0"/>
                        </a:spcBef>
                        <a:spcAft>
                          <a:spcPts val="0"/>
                        </a:spcAft>
                        <a:buNone/>
                      </a:pPr>
                      <a:r>
                        <a:rPr lang="sv-SE" sz="1000" dirty="0"/>
                        <a:t>Gill</a:t>
                      </a:r>
                      <a:endParaRPr sz="1000" dirty="0"/>
                    </a:p>
                  </a:txBody>
                  <a:tcPr marL="66475" marR="66475" marT="33250" marB="33250">
                    <a:solidFill>
                      <a:schemeClr val="bg1">
                        <a:lumMod val="95000"/>
                      </a:schemeClr>
                    </a:solidFill>
                  </a:tcPr>
                </a:tc>
                <a:tc>
                  <a:txBody>
                    <a:bodyPr/>
                    <a:lstStyle/>
                    <a:p>
                      <a:pPr marL="0" marR="0" lvl="0" indent="0" algn="l" rtl="0">
                        <a:spcBef>
                          <a:spcPts val="0"/>
                        </a:spcBef>
                        <a:spcAft>
                          <a:spcPts val="0"/>
                        </a:spcAft>
                        <a:buNone/>
                      </a:pPr>
                      <a:r>
                        <a:rPr lang="sv-SE" sz="1000" dirty="0"/>
                        <a:t>200</a:t>
                      </a:r>
                      <a:endParaRPr sz="1000" dirty="0"/>
                    </a:p>
                  </a:txBody>
                  <a:tcPr marL="66475" marR="66475" marT="33250" marB="33250">
                    <a:solidFill>
                      <a:schemeClr val="bg1">
                        <a:lumMod val="95000"/>
                      </a:schemeClr>
                    </a:solidFill>
                  </a:tcPr>
                </a:tc>
                <a:tc>
                  <a:txBody>
                    <a:bodyPr/>
                    <a:lstStyle/>
                    <a:p>
                      <a:pPr marL="0" marR="0" lvl="0" indent="0" algn="l" rtl="0">
                        <a:spcBef>
                          <a:spcPts val="0"/>
                        </a:spcBef>
                        <a:spcAft>
                          <a:spcPts val="0"/>
                        </a:spcAft>
                        <a:buNone/>
                      </a:pPr>
                      <a:r>
                        <a:rPr lang="sv-SE" sz="1000" dirty="0"/>
                        <a:t>1934-06-12</a:t>
                      </a:r>
                      <a:endParaRPr sz="1000" dirty="0"/>
                    </a:p>
                  </a:txBody>
                  <a:tcPr marL="66475" marR="66475" marT="33250" marB="33250">
                    <a:solidFill>
                      <a:schemeClr val="bg1">
                        <a:lumMod val="95000"/>
                      </a:schemeClr>
                    </a:solidFill>
                  </a:tcPr>
                </a:tc>
                <a:tc>
                  <a:txBody>
                    <a:bodyPr/>
                    <a:lstStyle/>
                    <a:p>
                      <a:pPr marL="0" marR="0" lvl="0" indent="0" algn="l" rtl="0">
                        <a:spcBef>
                          <a:spcPts val="0"/>
                        </a:spcBef>
                        <a:spcAft>
                          <a:spcPts val="0"/>
                        </a:spcAft>
                        <a:buNone/>
                      </a:pPr>
                      <a:r>
                        <a:rPr lang="sv-SE" sz="1000" dirty="0"/>
                        <a:t>M</a:t>
                      </a:r>
                      <a:endParaRPr sz="1000" dirty="0"/>
                    </a:p>
                  </a:txBody>
                  <a:tcPr marL="66475" marR="66475" marT="33250" marB="33250">
                    <a:solidFill>
                      <a:schemeClr val="bg1">
                        <a:lumMod val="95000"/>
                      </a:schemeClr>
                    </a:solidFill>
                  </a:tcPr>
                </a:tc>
                <a:extLst>
                  <a:ext uri="{0D108BD9-81ED-4DB2-BD59-A6C34878D82A}">
                    <a16:rowId xmlns:a16="http://schemas.microsoft.com/office/drawing/2014/main" val="10002"/>
                  </a:ext>
                </a:extLst>
              </a:tr>
              <a:tr h="269600">
                <a:tc>
                  <a:txBody>
                    <a:bodyPr/>
                    <a:lstStyle/>
                    <a:p>
                      <a:pPr marL="0" marR="0" lvl="0" indent="0" algn="l" rtl="0">
                        <a:spcBef>
                          <a:spcPts val="0"/>
                        </a:spcBef>
                        <a:spcAft>
                          <a:spcPts val="0"/>
                        </a:spcAft>
                        <a:buNone/>
                      </a:pPr>
                      <a:r>
                        <a:rPr lang="sv-SE" sz="1000" dirty="0"/>
                        <a:t>Alice</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182</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1922-12-24</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M</a:t>
                      </a:r>
                      <a:endParaRPr sz="1000" dirty="0"/>
                    </a:p>
                  </a:txBody>
                  <a:tcPr marL="66475" marR="66475" marT="33250" marB="33250">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13" name="Google Shape;113;p16"/>
          <p:cNvGraphicFramePr/>
          <p:nvPr>
            <p:extLst/>
          </p:nvPr>
        </p:nvGraphicFramePr>
        <p:xfrm>
          <a:off x="628650" y="3560858"/>
          <a:ext cx="7644700" cy="10784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gridCol w="1911175">
                  <a:extLst>
                    <a:ext uri="{9D8B030D-6E8A-4147-A177-3AD203B41FA5}">
                      <a16:colId xmlns:a16="http://schemas.microsoft.com/office/drawing/2014/main" val="20001"/>
                    </a:ext>
                  </a:extLst>
                </a:gridCol>
                <a:gridCol w="1911175">
                  <a:extLst>
                    <a:ext uri="{9D8B030D-6E8A-4147-A177-3AD203B41FA5}">
                      <a16:colId xmlns:a16="http://schemas.microsoft.com/office/drawing/2014/main" val="20002"/>
                    </a:ext>
                  </a:extLst>
                </a:gridCol>
                <a:gridCol w="1911175">
                  <a:extLst>
                    <a:ext uri="{9D8B030D-6E8A-4147-A177-3AD203B41FA5}">
                      <a16:colId xmlns:a16="http://schemas.microsoft.com/office/drawing/2014/main" val="20003"/>
                    </a:ext>
                  </a:extLst>
                </a:gridCol>
              </a:tblGrid>
              <a:tr h="269600">
                <a:tc>
                  <a:txBody>
                    <a:bodyPr/>
                    <a:lstStyle/>
                    <a:p>
                      <a:pPr marL="0" marR="0" lvl="0" indent="0" algn="l" rtl="0">
                        <a:spcBef>
                          <a:spcPts val="0"/>
                        </a:spcBef>
                        <a:spcAft>
                          <a:spcPts val="0"/>
                        </a:spcAft>
                        <a:buNone/>
                      </a:pPr>
                      <a:r>
                        <a:rPr lang="sv-SE" sz="1000" dirty="0" err="1"/>
                        <a:t>firstname</a:t>
                      </a:r>
                      <a:endParaRPr sz="1000" dirty="0"/>
                    </a:p>
                  </a:txBody>
                  <a:tcPr marL="66475" marR="66475" marT="33250" marB="33250">
                    <a:solidFill>
                      <a:srgbClr val="00B050"/>
                    </a:solidFill>
                  </a:tcPr>
                </a:tc>
                <a:tc>
                  <a:txBody>
                    <a:bodyPr/>
                    <a:lstStyle/>
                    <a:p>
                      <a:pPr marL="0" marR="0" lvl="0" indent="0" algn="l" rtl="0">
                        <a:spcBef>
                          <a:spcPts val="0"/>
                        </a:spcBef>
                        <a:spcAft>
                          <a:spcPts val="0"/>
                        </a:spcAft>
                        <a:buNone/>
                      </a:pPr>
                      <a:r>
                        <a:rPr lang="sv-SE" sz="1000" dirty="0" err="1"/>
                        <a:t>personheight</a:t>
                      </a:r>
                      <a:endParaRPr sz="1000" dirty="0"/>
                    </a:p>
                  </a:txBody>
                  <a:tcPr marL="66475" marR="66475" marT="33250" marB="33250">
                    <a:solidFill>
                      <a:srgbClr val="00B050"/>
                    </a:solidFill>
                  </a:tcPr>
                </a:tc>
                <a:tc>
                  <a:txBody>
                    <a:bodyPr/>
                    <a:lstStyle/>
                    <a:p>
                      <a:pPr marL="0" marR="0" lvl="0" indent="0" algn="l" rtl="0">
                        <a:spcBef>
                          <a:spcPts val="0"/>
                        </a:spcBef>
                        <a:spcAft>
                          <a:spcPts val="0"/>
                        </a:spcAft>
                        <a:buNone/>
                      </a:pPr>
                      <a:r>
                        <a:rPr lang="sv-SE" sz="1000" dirty="0" err="1"/>
                        <a:t>dateofbirth</a:t>
                      </a:r>
                      <a:endParaRPr sz="1000" dirty="0"/>
                    </a:p>
                  </a:txBody>
                  <a:tcPr marL="66475" marR="66475" marT="33250" marB="33250">
                    <a:solidFill>
                      <a:srgbClr val="00B050"/>
                    </a:solidFill>
                  </a:tcPr>
                </a:tc>
                <a:tc>
                  <a:txBody>
                    <a:bodyPr/>
                    <a:lstStyle/>
                    <a:p>
                      <a:pPr marL="0" marR="0" lvl="0" indent="0" algn="l" rtl="0">
                        <a:spcBef>
                          <a:spcPts val="0"/>
                        </a:spcBef>
                        <a:spcAft>
                          <a:spcPts val="0"/>
                        </a:spcAft>
                        <a:buNone/>
                      </a:pPr>
                      <a:r>
                        <a:rPr lang="sv-SE" sz="1000" dirty="0"/>
                        <a:t>maritalstatus2010</a:t>
                      </a:r>
                      <a:endParaRPr sz="1000" dirty="0"/>
                    </a:p>
                  </a:txBody>
                  <a:tcPr marL="66475" marR="66475" marT="33250" marB="33250">
                    <a:solidFill>
                      <a:srgbClr val="00B050"/>
                    </a:solidFill>
                  </a:tcPr>
                </a:tc>
                <a:extLst>
                  <a:ext uri="{0D108BD9-81ED-4DB2-BD59-A6C34878D82A}">
                    <a16:rowId xmlns:a16="http://schemas.microsoft.com/office/drawing/2014/main" val="10000"/>
                  </a:ext>
                </a:extLst>
              </a:tr>
              <a:tr h="269600">
                <a:tc>
                  <a:txBody>
                    <a:bodyPr/>
                    <a:lstStyle/>
                    <a:p>
                      <a:pPr marL="0" marR="0" lvl="0" indent="0" algn="l" rtl="0">
                        <a:spcBef>
                          <a:spcPts val="0"/>
                        </a:spcBef>
                        <a:spcAft>
                          <a:spcPts val="0"/>
                        </a:spcAft>
                        <a:buNone/>
                      </a:pPr>
                      <a:r>
                        <a:rPr lang="sv-SE" sz="1000" dirty="0"/>
                        <a:t>Bob</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70</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1995-09-02</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S</a:t>
                      </a:r>
                      <a:endParaRPr sz="1000" dirty="0"/>
                    </a:p>
                  </a:txBody>
                  <a:tcPr marL="66475" marR="66475" marT="33250" marB="33250">
                    <a:solidFill>
                      <a:schemeClr val="accent3">
                        <a:lumMod val="40000"/>
                        <a:lumOff val="60000"/>
                      </a:schemeClr>
                    </a:solidFill>
                  </a:tcPr>
                </a:tc>
                <a:extLst>
                  <a:ext uri="{0D108BD9-81ED-4DB2-BD59-A6C34878D82A}">
                    <a16:rowId xmlns:a16="http://schemas.microsoft.com/office/drawing/2014/main" val="10001"/>
                  </a:ext>
                </a:extLst>
              </a:tr>
              <a:tr h="269600">
                <a:tc>
                  <a:txBody>
                    <a:bodyPr/>
                    <a:lstStyle/>
                    <a:p>
                      <a:pPr marL="0" marR="0" lvl="0" indent="0" algn="l" rtl="0">
                        <a:spcBef>
                          <a:spcPts val="0"/>
                        </a:spcBef>
                        <a:spcAft>
                          <a:spcPts val="0"/>
                        </a:spcAft>
                        <a:buNone/>
                      </a:pPr>
                      <a:r>
                        <a:rPr lang="sv-SE" sz="1000" dirty="0"/>
                        <a:t>Lars</a:t>
                      </a:r>
                      <a:endParaRPr sz="1000" dirty="0"/>
                    </a:p>
                  </a:txBody>
                  <a:tcPr marL="66475" marR="66475" marT="33250" marB="33250">
                    <a:solidFill>
                      <a:schemeClr val="accent3">
                        <a:lumMod val="20000"/>
                        <a:lumOff val="80000"/>
                      </a:schemeClr>
                    </a:solidFill>
                  </a:tcPr>
                </a:tc>
                <a:tc>
                  <a:txBody>
                    <a:bodyPr/>
                    <a:lstStyle/>
                    <a:p>
                      <a:pPr marL="0" marR="0" lvl="0" indent="0" algn="l" rtl="0">
                        <a:spcBef>
                          <a:spcPts val="0"/>
                        </a:spcBef>
                        <a:spcAft>
                          <a:spcPts val="0"/>
                        </a:spcAft>
                        <a:buNone/>
                      </a:pPr>
                      <a:r>
                        <a:rPr lang="sv-SE" sz="1000" dirty="0"/>
                        <a:t>76</a:t>
                      </a:r>
                      <a:endParaRPr sz="1000" dirty="0"/>
                    </a:p>
                  </a:txBody>
                  <a:tcPr marL="66475" marR="66475" marT="33250" marB="33250">
                    <a:solidFill>
                      <a:schemeClr val="accent3">
                        <a:lumMod val="20000"/>
                        <a:lumOff val="80000"/>
                      </a:schemeClr>
                    </a:solidFill>
                  </a:tcPr>
                </a:tc>
                <a:tc>
                  <a:txBody>
                    <a:bodyPr/>
                    <a:lstStyle/>
                    <a:p>
                      <a:pPr marL="0" marR="0" lvl="0" indent="0" algn="l" rtl="0">
                        <a:spcBef>
                          <a:spcPts val="0"/>
                        </a:spcBef>
                        <a:spcAft>
                          <a:spcPts val="0"/>
                        </a:spcAft>
                        <a:buNone/>
                      </a:pPr>
                      <a:r>
                        <a:rPr lang="sv-SE" sz="1000" dirty="0"/>
                        <a:t>1954-06-21</a:t>
                      </a:r>
                      <a:endParaRPr sz="1000" dirty="0"/>
                    </a:p>
                  </a:txBody>
                  <a:tcPr marL="66475" marR="66475" marT="33250" marB="33250">
                    <a:solidFill>
                      <a:schemeClr val="accent3">
                        <a:lumMod val="20000"/>
                        <a:lumOff val="80000"/>
                      </a:schemeClr>
                    </a:solidFill>
                  </a:tcPr>
                </a:tc>
                <a:tc>
                  <a:txBody>
                    <a:bodyPr/>
                    <a:lstStyle/>
                    <a:p>
                      <a:pPr marL="0" marR="0" lvl="0" indent="0" algn="l" rtl="0">
                        <a:spcBef>
                          <a:spcPts val="0"/>
                        </a:spcBef>
                        <a:spcAft>
                          <a:spcPts val="0"/>
                        </a:spcAft>
                        <a:buNone/>
                      </a:pPr>
                      <a:r>
                        <a:rPr lang="sv-SE" sz="1000" dirty="0"/>
                        <a:t>M</a:t>
                      </a:r>
                      <a:endParaRPr sz="1000" dirty="0"/>
                    </a:p>
                  </a:txBody>
                  <a:tcPr marL="66475" marR="66475" marT="33250" marB="33250">
                    <a:solidFill>
                      <a:schemeClr val="accent3">
                        <a:lumMod val="20000"/>
                        <a:lumOff val="80000"/>
                      </a:schemeClr>
                    </a:solidFill>
                  </a:tcPr>
                </a:tc>
                <a:extLst>
                  <a:ext uri="{0D108BD9-81ED-4DB2-BD59-A6C34878D82A}">
                    <a16:rowId xmlns:a16="http://schemas.microsoft.com/office/drawing/2014/main" val="10002"/>
                  </a:ext>
                </a:extLst>
              </a:tr>
              <a:tr h="269600">
                <a:tc>
                  <a:txBody>
                    <a:bodyPr/>
                    <a:lstStyle/>
                    <a:p>
                      <a:pPr marL="0" marR="0" lvl="0" indent="0" algn="l" rtl="0">
                        <a:spcBef>
                          <a:spcPts val="0"/>
                        </a:spcBef>
                        <a:spcAft>
                          <a:spcPts val="0"/>
                        </a:spcAft>
                        <a:buNone/>
                      </a:pPr>
                      <a:r>
                        <a:rPr lang="sv-SE" sz="1000" dirty="0"/>
                        <a:t>Gerald</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66</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1972-11-23</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S</a:t>
                      </a:r>
                      <a:endParaRPr sz="1000" dirty="0"/>
                    </a:p>
                  </a:txBody>
                  <a:tcPr marL="66475" marR="66475" marT="33250" marB="33250">
                    <a:solidFill>
                      <a:schemeClr val="accent3">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14" name="Google Shape;114;p16"/>
          <p:cNvGraphicFramePr/>
          <p:nvPr>
            <p:extLst/>
          </p:nvPr>
        </p:nvGraphicFramePr>
        <p:xfrm>
          <a:off x="644862" y="3287252"/>
          <a:ext cx="1911175" cy="2696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tblGrid>
              <a:tr h="269600">
                <a:tc>
                  <a:txBody>
                    <a:bodyPr/>
                    <a:lstStyle/>
                    <a:p>
                      <a:pPr marL="0" marR="0" lvl="0" indent="0" algn="l" rtl="0">
                        <a:spcBef>
                          <a:spcPts val="0"/>
                        </a:spcBef>
                        <a:spcAft>
                          <a:spcPts val="0"/>
                        </a:spcAft>
                        <a:buNone/>
                      </a:pPr>
                      <a:r>
                        <a:rPr lang="sv-SE" sz="1000" dirty="0">
                          <a:solidFill>
                            <a:schemeClr val="dk1"/>
                          </a:solidFill>
                        </a:rPr>
                        <a:t>dataset2</a:t>
                      </a:r>
                      <a:endParaRPr sz="1000" dirty="0">
                        <a:solidFill>
                          <a:schemeClr val="dk1"/>
                        </a:solidFill>
                      </a:endParaRPr>
                    </a:p>
                  </a:txBody>
                  <a:tcPr marL="0" marR="66475" marT="33250" marB="33250">
                    <a:solidFill>
                      <a:srgbClr val="29A599"/>
                    </a:solidFill>
                  </a:tcPr>
                </a:tc>
                <a:extLst>
                  <a:ext uri="{0D108BD9-81ED-4DB2-BD59-A6C34878D82A}">
                    <a16:rowId xmlns:a16="http://schemas.microsoft.com/office/drawing/2014/main" val="10000"/>
                  </a:ext>
                </a:extLst>
              </a:tr>
            </a:tbl>
          </a:graphicData>
        </a:graphic>
      </p:graphicFrame>
      <p:graphicFrame>
        <p:nvGraphicFramePr>
          <p:cNvPr id="115" name="Google Shape;115;p16"/>
          <p:cNvGraphicFramePr/>
          <p:nvPr/>
        </p:nvGraphicFramePr>
        <p:xfrm>
          <a:off x="644862" y="5053291"/>
          <a:ext cx="7644700" cy="10784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gridCol w="1911175">
                  <a:extLst>
                    <a:ext uri="{9D8B030D-6E8A-4147-A177-3AD203B41FA5}">
                      <a16:colId xmlns:a16="http://schemas.microsoft.com/office/drawing/2014/main" val="20001"/>
                    </a:ext>
                  </a:extLst>
                </a:gridCol>
                <a:gridCol w="1911175">
                  <a:extLst>
                    <a:ext uri="{9D8B030D-6E8A-4147-A177-3AD203B41FA5}">
                      <a16:colId xmlns:a16="http://schemas.microsoft.com/office/drawing/2014/main" val="20002"/>
                    </a:ext>
                  </a:extLst>
                </a:gridCol>
                <a:gridCol w="1911175">
                  <a:extLst>
                    <a:ext uri="{9D8B030D-6E8A-4147-A177-3AD203B41FA5}">
                      <a16:colId xmlns:a16="http://schemas.microsoft.com/office/drawing/2014/main" val="20003"/>
                    </a:ext>
                  </a:extLst>
                </a:gridCol>
              </a:tblGrid>
              <a:tr h="269600">
                <a:tc>
                  <a:txBody>
                    <a:bodyPr/>
                    <a:lstStyle/>
                    <a:p>
                      <a:pPr marL="0" marR="0" lvl="0" indent="0" algn="l" rtl="0">
                        <a:spcBef>
                          <a:spcPts val="0"/>
                        </a:spcBef>
                        <a:spcAft>
                          <a:spcPts val="0"/>
                        </a:spcAft>
                        <a:buNone/>
                      </a:pPr>
                      <a:r>
                        <a:rPr lang="sv-SE" sz="1000" dirty="0" err="1"/>
                        <a:t>firstname</a:t>
                      </a:r>
                      <a:endParaRPr sz="1000" dirty="0"/>
                    </a:p>
                  </a:txBody>
                  <a:tcPr marL="66475" marR="66475" marT="33250" marB="33250"/>
                </a:tc>
                <a:tc>
                  <a:txBody>
                    <a:bodyPr/>
                    <a:lstStyle/>
                    <a:p>
                      <a:pPr marL="0" marR="0" lvl="0" indent="0" algn="l" rtl="0">
                        <a:spcBef>
                          <a:spcPts val="0"/>
                        </a:spcBef>
                        <a:spcAft>
                          <a:spcPts val="0"/>
                        </a:spcAft>
                        <a:buNone/>
                      </a:pPr>
                      <a:r>
                        <a:rPr lang="sv-SE" sz="1000"/>
                        <a:t>imperialheight</a:t>
                      </a:r>
                      <a:endParaRPr sz="1000"/>
                    </a:p>
                  </a:txBody>
                  <a:tcPr marL="66475" marR="66475" marT="33250" marB="33250"/>
                </a:tc>
                <a:tc>
                  <a:txBody>
                    <a:bodyPr/>
                    <a:lstStyle/>
                    <a:p>
                      <a:pPr marL="0" marR="0" lvl="0" indent="0" algn="l" rtl="0">
                        <a:spcBef>
                          <a:spcPts val="0"/>
                        </a:spcBef>
                        <a:spcAft>
                          <a:spcPts val="0"/>
                        </a:spcAft>
                        <a:buNone/>
                      </a:pPr>
                      <a:r>
                        <a:rPr lang="sv-SE" sz="1000"/>
                        <a:t>dateofbirth</a:t>
                      </a:r>
                      <a:endParaRPr sz="1000"/>
                    </a:p>
                  </a:txBody>
                  <a:tcPr marL="66475" marR="66475" marT="33250" marB="33250"/>
                </a:tc>
                <a:tc>
                  <a:txBody>
                    <a:bodyPr/>
                    <a:lstStyle/>
                    <a:p>
                      <a:pPr marL="0" marR="0" lvl="0" indent="0" algn="l" rtl="0">
                        <a:spcBef>
                          <a:spcPts val="0"/>
                        </a:spcBef>
                        <a:spcAft>
                          <a:spcPts val="0"/>
                        </a:spcAft>
                        <a:buNone/>
                      </a:pPr>
                      <a:r>
                        <a:rPr lang="sv-SE" sz="1000" dirty="0"/>
                        <a:t>maritalstatus2018</a:t>
                      </a:r>
                      <a:endParaRPr sz="1000" dirty="0"/>
                    </a:p>
                  </a:txBody>
                  <a:tcPr marL="66475" marR="66475" marT="33250" marB="33250"/>
                </a:tc>
                <a:extLst>
                  <a:ext uri="{0D108BD9-81ED-4DB2-BD59-A6C34878D82A}">
                    <a16:rowId xmlns:a16="http://schemas.microsoft.com/office/drawing/2014/main" val="10000"/>
                  </a:ext>
                </a:extLst>
              </a:tr>
              <a:tr h="269600">
                <a:tc>
                  <a:txBody>
                    <a:bodyPr/>
                    <a:lstStyle/>
                    <a:p>
                      <a:pPr marL="0" marR="0" lvl="0" indent="0" algn="l" rtl="0">
                        <a:spcBef>
                          <a:spcPts val="0"/>
                        </a:spcBef>
                        <a:spcAft>
                          <a:spcPts val="0"/>
                        </a:spcAft>
                        <a:buNone/>
                      </a:pPr>
                      <a:r>
                        <a:rPr lang="sv-SE" sz="1000"/>
                        <a:t>Lisa</a:t>
                      </a:r>
                      <a:endParaRPr sz="1000"/>
                    </a:p>
                  </a:txBody>
                  <a:tcPr marL="66475" marR="66475" marT="33250" marB="33250"/>
                </a:tc>
                <a:tc>
                  <a:txBody>
                    <a:bodyPr/>
                    <a:lstStyle/>
                    <a:p>
                      <a:pPr marL="0" marR="0" lvl="0" indent="0" algn="l" rtl="0">
                        <a:spcBef>
                          <a:spcPts val="0"/>
                        </a:spcBef>
                        <a:spcAft>
                          <a:spcPts val="0"/>
                        </a:spcAft>
                        <a:buNone/>
                      </a:pPr>
                      <a:r>
                        <a:rPr lang="sv-SE" sz="1000"/>
                        <a:t>69</a:t>
                      </a:r>
                      <a:endParaRPr sz="1000"/>
                    </a:p>
                  </a:txBody>
                  <a:tcPr marL="66475" marR="66475" marT="33250" marB="33250"/>
                </a:tc>
                <a:tc>
                  <a:txBody>
                    <a:bodyPr/>
                    <a:lstStyle/>
                    <a:p>
                      <a:pPr marL="0" marR="0" lvl="0" indent="0" algn="l" rtl="0">
                        <a:spcBef>
                          <a:spcPts val="0"/>
                        </a:spcBef>
                        <a:spcAft>
                          <a:spcPts val="0"/>
                        </a:spcAft>
                        <a:buNone/>
                      </a:pPr>
                      <a:r>
                        <a:rPr lang="sv-SE" sz="1000"/>
                        <a:t>1995-09-02</a:t>
                      </a:r>
                      <a:endParaRPr sz="1000"/>
                    </a:p>
                  </a:txBody>
                  <a:tcPr marL="66475" marR="66475" marT="33250" marB="33250"/>
                </a:tc>
                <a:tc>
                  <a:txBody>
                    <a:bodyPr/>
                    <a:lstStyle/>
                    <a:p>
                      <a:pPr marL="0" marR="0" lvl="0" indent="0" algn="l" rtl="0">
                        <a:spcBef>
                          <a:spcPts val="0"/>
                        </a:spcBef>
                        <a:spcAft>
                          <a:spcPts val="0"/>
                        </a:spcAft>
                        <a:buNone/>
                      </a:pPr>
                      <a:r>
                        <a:rPr lang="sv-SE" sz="1000"/>
                        <a:t>S</a:t>
                      </a:r>
                      <a:endParaRPr sz="1000"/>
                    </a:p>
                  </a:txBody>
                  <a:tcPr marL="66475" marR="66475" marT="33250" marB="33250"/>
                </a:tc>
                <a:extLst>
                  <a:ext uri="{0D108BD9-81ED-4DB2-BD59-A6C34878D82A}">
                    <a16:rowId xmlns:a16="http://schemas.microsoft.com/office/drawing/2014/main" val="10001"/>
                  </a:ext>
                </a:extLst>
              </a:tr>
              <a:tr h="269600">
                <a:tc>
                  <a:txBody>
                    <a:bodyPr/>
                    <a:lstStyle/>
                    <a:p>
                      <a:pPr marL="0" marR="0" lvl="0" indent="0" algn="l" rtl="0">
                        <a:spcBef>
                          <a:spcPts val="0"/>
                        </a:spcBef>
                        <a:spcAft>
                          <a:spcPts val="0"/>
                        </a:spcAft>
                        <a:buNone/>
                      </a:pPr>
                      <a:r>
                        <a:rPr lang="sv-SE" sz="1000"/>
                        <a:t>Bart</a:t>
                      </a:r>
                      <a:endParaRPr sz="1000"/>
                    </a:p>
                  </a:txBody>
                  <a:tcPr marL="66475" marR="66475" marT="33250" marB="33250"/>
                </a:tc>
                <a:tc>
                  <a:txBody>
                    <a:bodyPr/>
                    <a:lstStyle/>
                    <a:p>
                      <a:pPr marL="0" marR="0" lvl="0" indent="0" algn="l" rtl="0">
                        <a:spcBef>
                          <a:spcPts val="0"/>
                        </a:spcBef>
                        <a:spcAft>
                          <a:spcPts val="0"/>
                        </a:spcAft>
                        <a:buNone/>
                      </a:pPr>
                      <a:r>
                        <a:rPr lang="sv-SE" sz="1000"/>
                        <a:t>75</a:t>
                      </a:r>
                      <a:endParaRPr sz="1000"/>
                    </a:p>
                  </a:txBody>
                  <a:tcPr marL="66475" marR="66475" marT="33250" marB="33250"/>
                </a:tc>
                <a:tc>
                  <a:txBody>
                    <a:bodyPr/>
                    <a:lstStyle/>
                    <a:p>
                      <a:pPr marL="0" marR="0" lvl="0" indent="0" algn="l" rtl="0">
                        <a:spcBef>
                          <a:spcPts val="0"/>
                        </a:spcBef>
                        <a:spcAft>
                          <a:spcPts val="0"/>
                        </a:spcAft>
                        <a:buNone/>
                      </a:pPr>
                      <a:r>
                        <a:rPr lang="sv-SE" sz="1000" dirty="0"/>
                        <a:t>1954-06-21</a:t>
                      </a:r>
                      <a:endParaRPr sz="1000" dirty="0"/>
                    </a:p>
                  </a:txBody>
                  <a:tcPr marL="66475" marR="66475" marT="33250" marB="33250"/>
                </a:tc>
                <a:tc>
                  <a:txBody>
                    <a:bodyPr/>
                    <a:lstStyle/>
                    <a:p>
                      <a:pPr marL="0" marR="0" lvl="0" indent="0" algn="l" rtl="0">
                        <a:spcBef>
                          <a:spcPts val="0"/>
                        </a:spcBef>
                        <a:spcAft>
                          <a:spcPts val="0"/>
                        </a:spcAft>
                        <a:buNone/>
                      </a:pPr>
                      <a:r>
                        <a:rPr lang="sv-SE" sz="1000"/>
                        <a:t>M</a:t>
                      </a:r>
                      <a:endParaRPr sz="1000"/>
                    </a:p>
                  </a:txBody>
                  <a:tcPr marL="66475" marR="66475" marT="33250" marB="33250"/>
                </a:tc>
                <a:extLst>
                  <a:ext uri="{0D108BD9-81ED-4DB2-BD59-A6C34878D82A}">
                    <a16:rowId xmlns:a16="http://schemas.microsoft.com/office/drawing/2014/main" val="10002"/>
                  </a:ext>
                </a:extLst>
              </a:tr>
              <a:tr h="269600">
                <a:tc>
                  <a:txBody>
                    <a:bodyPr/>
                    <a:lstStyle/>
                    <a:p>
                      <a:pPr marL="0" marR="0" lvl="0" indent="0" algn="l" rtl="0">
                        <a:spcBef>
                          <a:spcPts val="0"/>
                        </a:spcBef>
                        <a:spcAft>
                          <a:spcPts val="0"/>
                        </a:spcAft>
                        <a:buNone/>
                      </a:pPr>
                      <a:r>
                        <a:rPr lang="sv-SE" sz="1000"/>
                        <a:t>Homer</a:t>
                      </a:r>
                      <a:endParaRPr sz="1000"/>
                    </a:p>
                  </a:txBody>
                  <a:tcPr marL="66475" marR="66475" marT="33250" marB="33250"/>
                </a:tc>
                <a:tc>
                  <a:txBody>
                    <a:bodyPr/>
                    <a:lstStyle/>
                    <a:p>
                      <a:pPr marL="0" marR="0" lvl="0" indent="0" algn="l" rtl="0">
                        <a:spcBef>
                          <a:spcPts val="0"/>
                        </a:spcBef>
                        <a:spcAft>
                          <a:spcPts val="0"/>
                        </a:spcAft>
                        <a:buNone/>
                      </a:pPr>
                      <a:r>
                        <a:rPr lang="sv-SE" sz="1000"/>
                        <a:t>68</a:t>
                      </a:r>
                      <a:endParaRPr sz="1000"/>
                    </a:p>
                  </a:txBody>
                  <a:tcPr marL="66475" marR="66475" marT="33250" marB="33250"/>
                </a:tc>
                <a:tc>
                  <a:txBody>
                    <a:bodyPr/>
                    <a:lstStyle/>
                    <a:p>
                      <a:pPr marL="0" marR="0" lvl="0" indent="0" algn="l" rtl="0">
                        <a:spcBef>
                          <a:spcPts val="0"/>
                        </a:spcBef>
                        <a:spcAft>
                          <a:spcPts val="0"/>
                        </a:spcAft>
                        <a:buNone/>
                      </a:pPr>
                      <a:r>
                        <a:rPr lang="sv-SE" sz="1000"/>
                        <a:t>1972-11-23</a:t>
                      </a:r>
                      <a:endParaRPr sz="1000"/>
                    </a:p>
                  </a:txBody>
                  <a:tcPr marL="66475" marR="66475" marT="33250" marB="33250"/>
                </a:tc>
                <a:tc>
                  <a:txBody>
                    <a:bodyPr/>
                    <a:lstStyle/>
                    <a:p>
                      <a:pPr marL="0" marR="0" lvl="0" indent="0" algn="l" rtl="0">
                        <a:spcBef>
                          <a:spcPts val="0"/>
                        </a:spcBef>
                        <a:spcAft>
                          <a:spcPts val="0"/>
                        </a:spcAft>
                        <a:buNone/>
                      </a:pPr>
                      <a:r>
                        <a:rPr lang="sv-SE" sz="1000" dirty="0"/>
                        <a:t>D</a:t>
                      </a:r>
                      <a:endParaRPr sz="1000" dirty="0"/>
                    </a:p>
                  </a:txBody>
                  <a:tcPr marL="66475" marR="66475" marT="33250" marB="33250"/>
                </a:tc>
                <a:extLst>
                  <a:ext uri="{0D108BD9-81ED-4DB2-BD59-A6C34878D82A}">
                    <a16:rowId xmlns:a16="http://schemas.microsoft.com/office/drawing/2014/main" val="10003"/>
                  </a:ext>
                </a:extLst>
              </a:tr>
            </a:tbl>
          </a:graphicData>
        </a:graphic>
      </p:graphicFrame>
      <p:graphicFrame>
        <p:nvGraphicFramePr>
          <p:cNvPr id="116" name="Google Shape;116;p16"/>
          <p:cNvGraphicFramePr/>
          <p:nvPr>
            <p:extLst/>
          </p:nvPr>
        </p:nvGraphicFramePr>
        <p:xfrm>
          <a:off x="644862" y="4783694"/>
          <a:ext cx="1911175" cy="2696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tblGrid>
              <a:tr h="269600">
                <a:tc>
                  <a:txBody>
                    <a:bodyPr/>
                    <a:lstStyle/>
                    <a:p>
                      <a:pPr marL="0" marR="0" lvl="0" indent="0" algn="l" rtl="0">
                        <a:spcBef>
                          <a:spcPts val="0"/>
                        </a:spcBef>
                        <a:spcAft>
                          <a:spcPts val="0"/>
                        </a:spcAft>
                        <a:buNone/>
                      </a:pPr>
                      <a:r>
                        <a:rPr lang="sv-SE" sz="1000" dirty="0">
                          <a:solidFill>
                            <a:schemeClr val="dk1"/>
                          </a:solidFill>
                        </a:rPr>
                        <a:t>dataset3</a:t>
                      </a:r>
                      <a:endParaRPr sz="1000" dirty="0">
                        <a:solidFill>
                          <a:schemeClr val="dk1"/>
                        </a:solidFill>
                      </a:endParaRPr>
                    </a:p>
                  </a:txBody>
                  <a:tcPr marL="0" marR="66475" marT="33250" marB="33250">
                    <a:solidFill>
                      <a:srgbClr val="29A599"/>
                    </a:solidFill>
                  </a:tcPr>
                </a:tc>
                <a:extLst>
                  <a:ext uri="{0D108BD9-81ED-4DB2-BD59-A6C34878D82A}">
                    <a16:rowId xmlns:a16="http://schemas.microsoft.com/office/drawing/2014/main" val="10000"/>
                  </a:ext>
                </a:extLst>
              </a:tr>
            </a:tbl>
          </a:graphicData>
        </a:graphic>
      </p:graphicFrame>
      <p:graphicFrame>
        <p:nvGraphicFramePr>
          <p:cNvPr id="117" name="Google Shape;117;p16"/>
          <p:cNvGraphicFramePr/>
          <p:nvPr>
            <p:extLst/>
          </p:nvPr>
        </p:nvGraphicFramePr>
        <p:xfrm>
          <a:off x="628650" y="1730061"/>
          <a:ext cx="1911175" cy="2696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tblGrid>
              <a:tr h="269600">
                <a:tc>
                  <a:txBody>
                    <a:bodyPr/>
                    <a:lstStyle/>
                    <a:p>
                      <a:pPr marL="0" marR="0" lvl="0" indent="0" algn="l" rtl="0">
                        <a:spcBef>
                          <a:spcPts val="0"/>
                        </a:spcBef>
                        <a:spcAft>
                          <a:spcPts val="0"/>
                        </a:spcAft>
                        <a:buNone/>
                      </a:pPr>
                      <a:r>
                        <a:rPr lang="sv-SE" sz="1000" dirty="0">
                          <a:solidFill>
                            <a:schemeClr val="dk1"/>
                          </a:solidFill>
                        </a:rPr>
                        <a:t>dataset1</a:t>
                      </a:r>
                      <a:endParaRPr sz="1000" dirty="0">
                        <a:solidFill>
                          <a:schemeClr val="dk1"/>
                        </a:solidFill>
                      </a:endParaRPr>
                    </a:p>
                  </a:txBody>
                  <a:tcPr marL="0" marR="66475" marT="33250" marB="33250">
                    <a:solidFill>
                      <a:srgbClr val="29A59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72239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17"/>
          <p:cNvSpPr txBox="1">
            <a:spLocks noGrp="1"/>
          </p:cNvSpPr>
          <p:nvPr>
            <p:ph type="body" idx="3"/>
          </p:nvPr>
        </p:nvSpPr>
        <p:spPr>
          <a:xfrm>
            <a:off x="628650" y="356578"/>
            <a:ext cx="811981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a:latin typeface="+mj-lt"/>
              </a:rPr>
              <a:t>Three </a:t>
            </a:r>
            <a:r>
              <a:rPr lang="sv-SE" b="1" dirty="0" err="1">
                <a:latin typeface="+mj-lt"/>
              </a:rPr>
              <a:t>similar</a:t>
            </a:r>
            <a:r>
              <a:rPr lang="sv-SE" b="1" dirty="0">
                <a:latin typeface="+mj-lt"/>
              </a:rPr>
              <a:t> </a:t>
            </a:r>
            <a:r>
              <a:rPr lang="sv-SE" b="1" dirty="0" err="1">
                <a:latin typeface="+mj-lt"/>
              </a:rPr>
              <a:t>datasets</a:t>
            </a:r>
            <a:r>
              <a:rPr lang="sv-SE" b="1" dirty="0">
                <a:latin typeface="+mj-lt"/>
              </a:rPr>
              <a:t> </a:t>
            </a:r>
            <a:r>
              <a:rPr lang="sv-SE" b="1" dirty="0" smtClean="0">
                <a:latin typeface="+mj-lt"/>
              </a:rPr>
              <a:t>-</a:t>
            </a:r>
          </a:p>
          <a:p>
            <a:pPr marL="0" lvl="0" indent="0" algn="l" rtl="0">
              <a:lnSpc>
                <a:spcPct val="90000"/>
              </a:lnSpc>
              <a:spcBef>
                <a:spcPts val="0"/>
              </a:spcBef>
              <a:spcAft>
                <a:spcPts val="0"/>
              </a:spcAft>
              <a:buClr>
                <a:schemeClr val="dk1"/>
              </a:buClr>
              <a:buSzPts val="3300"/>
              <a:buNone/>
            </a:pPr>
            <a:r>
              <a:rPr lang="sv-SE" b="1" dirty="0" err="1" smtClean="0">
                <a:latin typeface="+mj-lt"/>
              </a:rPr>
              <a:t>code</a:t>
            </a:r>
            <a:r>
              <a:rPr lang="sv-SE" b="1" dirty="0" smtClean="0">
                <a:latin typeface="+mj-lt"/>
              </a:rPr>
              <a:t> </a:t>
            </a:r>
            <a:r>
              <a:rPr lang="sv-SE" b="1" dirty="0">
                <a:latin typeface="+mj-lt"/>
              </a:rPr>
              <a:t>representation</a:t>
            </a:r>
            <a:endParaRPr b="1" dirty="0">
              <a:latin typeface="+mj-lt"/>
            </a:endParaRPr>
          </a:p>
        </p:txBody>
      </p:sp>
      <p:graphicFrame>
        <p:nvGraphicFramePr>
          <p:cNvPr id="125" name="Google Shape;125;p17"/>
          <p:cNvGraphicFramePr/>
          <p:nvPr>
            <p:extLst/>
          </p:nvPr>
        </p:nvGraphicFramePr>
        <p:xfrm>
          <a:off x="644862" y="2042886"/>
          <a:ext cx="7644700" cy="10784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gridCol w="1911175">
                  <a:extLst>
                    <a:ext uri="{9D8B030D-6E8A-4147-A177-3AD203B41FA5}">
                      <a16:colId xmlns:a16="http://schemas.microsoft.com/office/drawing/2014/main" val="20001"/>
                    </a:ext>
                  </a:extLst>
                </a:gridCol>
                <a:gridCol w="1911175">
                  <a:extLst>
                    <a:ext uri="{9D8B030D-6E8A-4147-A177-3AD203B41FA5}">
                      <a16:colId xmlns:a16="http://schemas.microsoft.com/office/drawing/2014/main" val="20002"/>
                    </a:ext>
                  </a:extLst>
                </a:gridCol>
                <a:gridCol w="1911175">
                  <a:extLst>
                    <a:ext uri="{9D8B030D-6E8A-4147-A177-3AD203B41FA5}">
                      <a16:colId xmlns:a16="http://schemas.microsoft.com/office/drawing/2014/main" val="20003"/>
                    </a:ext>
                  </a:extLst>
                </a:gridCol>
              </a:tblGrid>
              <a:tr h="269600">
                <a:tc>
                  <a:txBody>
                    <a:bodyPr/>
                    <a:lstStyle/>
                    <a:p>
                      <a:pPr marL="0" marR="0" lvl="0" indent="0" algn="l" rtl="0">
                        <a:spcBef>
                          <a:spcPts val="0"/>
                        </a:spcBef>
                        <a:spcAft>
                          <a:spcPts val="0"/>
                        </a:spcAft>
                        <a:buNone/>
                      </a:pPr>
                      <a:r>
                        <a:rPr lang="sv-SE" sz="1000" dirty="0" err="1">
                          <a:solidFill>
                            <a:schemeClr val="bg1"/>
                          </a:solidFill>
                        </a:rPr>
                        <a:t>name</a:t>
                      </a:r>
                      <a:endParaRPr sz="1000" dirty="0">
                        <a:solidFill>
                          <a:schemeClr val="bg1"/>
                        </a:solidFill>
                      </a:endParaRPr>
                    </a:p>
                  </a:txBody>
                  <a:tcPr marL="66475" marR="66475" marT="33250" marB="3325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height</a:t>
                      </a:r>
                      <a:endParaRPr sz="1000" dirty="0">
                        <a:solidFill>
                          <a:schemeClr val="bg1"/>
                        </a:solidFill>
                      </a:endParaRPr>
                    </a:p>
                  </a:txBody>
                  <a:tcPr marL="66475" marR="66475" marT="33250" marB="33250">
                    <a:solidFill>
                      <a:srgbClr val="29A599"/>
                    </a:solidFill>
                  </a:tcPr>
                </a:tc>
                <a:tc>
                  <a:txBody>
                    <a:bodyPr/>
                    <a:lstStyle/>
                    <a:p>
                      <a:pPr marL="0" marR="0" lvl="0" indent="0" algn="l" rtl="0">
                        <a:spcBef>
                          <a:spcPts val="0"/>
                        </a:spcBef>
                        <a:spcAft>
                          <a:spcPts val="0"/>
                        </a:spcAft>
                        <a:buNone/>
                      </a:pPr>
                      <a:r>
                        <a:rPr lang="sv-SE" sz="1000" dirty="0" err="1">
                          <a:solidFill>
                            <a:schemeClr val="bg1"/>
                          </a:solidFill>
                        </a:rPr>
                        <a:t>birthdate</a:t>
                      </a:r>
                      <a:endParaRPr sz="1000" dirty="0">
                        <a:solidFill>
                          <a:schemeClr val="bg1"/>
                        </a:solidFill>
                      </a:endParaRPr>
                    </a:p>
                  </a:txBody>
                  <a:tcPr marL="66475" marR="66475" marT="33250" marB="33250">
                    <a:solidFill>
                      <a:srgbClr val="29A599"/>
                    </a:solidFill>
                  </a:tcPr>
                </a:tc>
                <a:tc>
                  <a:txBody>
                    <a:bodyPr/>
                    <a:lstStyle/>
                    <a:p>
                      <a:pPr marL="0" marR="0" lvl="0" indent="0" algn="l" rtl="0">
                        <a:spcBef>
                          <a:spcPts val="0"/>
                        </a:spcBef>
                        <a:spcAft>
                          <a:spcPts val="0"/>
                        </a:spcAft>
                        <a:buNone/>
                      </a:pPr>
                      <a:r>
                        <a:rPr lang="sv-SE" sz="1000" dirty="0" err="1" smtClean="0">
                          <a:solidFill>
                            <a:schemeClr val="bg1"/>
                          </a:solidFill>
                        </a:rPr>
                        <a:t>maritalstatus</a:t>
                      </a:r>
                      <a:endParaRPr sz="1000" dirty="0">
                        <a:solidFill>
                          <a:schemeClr val="bg1"/>
                        </a:solidFill>
                      </a:endParaRPr>
                    </a:p>
                  </a:txBody>
                  <a:tcPr marL="66475" marR="66475" marT="33250" marB="33250">
                    <a:solidFill>
                      <a:srgbClr val="29A599"/>
                    </a:solidFill>
                  </a:tcPr>
                </a:tc>
                <a:extLst>
                  <a:ext uri="{0D108BD9-81ED-4DB2-BD59-A6C34878D82A}">
                    <a16:rowId xmlns:a16="http://schemas.microsoft.com/office/drawing/2014/main" val="10000"/>
                  </a:ext>
                </a:extLst>
              </a:tr>
              <a:tr h="269600">
                <a:tc>
                  <a:txBody>
                    <a:bodyPr/>
                    <a:lstStyle/>
                    <a:p>
                      <a:pPr marL="0" marR="0" lvl="0" indent="0" algn="l" rtl="0">
                        <a:spcBef>
                          <a:spcPts val="0"/>
                        </a:spcBef>
                        <a:spcAft>
                          <a:spcPts val="0"/>
                        </a:spcAft>
                        <a:buNone/>
                      </a:pPr>
                      <a:r>
                        <a:rPr lang="sv-SE" sz="1000" dirty="0"/>
                        <a:t>John</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178</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1998-09-02</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S</a:t>
                      </a:r>
                      <a:endParaRPr sz="1000" dirty="0"/>
                    </a:p>
                  </a:txBody>
                  <a:tcPr marL="66475" marR="66475" marT="33250" marB="33250">
                    <a:solidFill>
                      <a:schemeClr val="bg1">
                        <a:lumMod val="85000"/>
                      </a:schemeClr>
                    </a:solidFill>
                  </a:tcPr>
                </a:tc>
                <a:extLst>
                  <a:ext uri="{0D108BD9-81ED-4DB2-BD59-A6C34878D82A}">
                    <a16:rowId xmlns:a16="http://schemas.microsoft.com/office/drawing/2014/main" val="10001"/>
                  </a:ext>
                </a:extLst>
              </a:tr>
              <a:tr h="269600">
                <a:tc>
                  <a:txBody>
                    <a:bodyPr/>
                    <a:lstStyle/>
                    <a:p>
                      <a:pPr marL="0" marR="0" lvl="0" indent="0" algn="l" rtl="0">
                        <a:spcBef>
                          <a:spcPts val="0"/>
                        </a:spcBef>
                        <a:spcAft>
                          <a:spcPts val="0"/>
                        </a:spcAft>
                        <a:buNone/>
                      </a:pPr>
                      <a:r>
                        <a:rPr lang="sv-SE" sz="1000" dirty="0"/>
                        <a:t>Gill</a:t>
                      </a:r>
                      <a:endParaRPr sz="1000" dirty="0"/>
                    </a:p>
                  </a:txBody>
                  <a:tcPr marL="66475" marR="66475" marT="33250" marB="33250">
                    <a:solidFill>
                      <a:schemeClr val="bg1">
                        <a:lumMod val="95000"/>
                      </a:schemeClr>
                    </a:solidFill>
                  </a:tcPr>
                </a:tc>
                <a:tc>
                  <a:txBody>
                    <a:bodyPr/>
                    <a:lstStyle/>
                    <a:p>
                      <a:pPr marL="0" marR="0" lvl="0" indent="0" algn="l" rtl="0">
                        <a:spcBef>
                          <a:spcPts val="0"/>
                        </a:spcBef>
                        <a:spcAft>
                          <a:spcPts val="0"/>
                        </a:spcAft>
                        <a:buNone/>
                      </a:pPr>
                      <a:r>
                        <a:rPr lang="sv-SE" sz="1000" dirty="0"/>
                        <a:t>200</a:t>
                      </a:r>
                      <a:endParaRPr sz="1000" dirty="0"/>
                    </a:p>
                  </a:txBody>
                  <a:tcPr marL="66475" marR="66475" marT="33250" marB="33250">
                    <a:solidFill>
                      <a:schemeClr val="bg1">
                        <a:lumMod val="95000"/>
                      </a:schemeClr>
                    </a:solidFill>
                  </a:tcPr>
                </a:tc>
                <a:tc>
                  <a:txBody>
                    <a:bodyPr/>
                    <a:lstStyle/>
                    <a:p>
                      <a:pPr marL="0" marR="0" lvl="0" indent="0" algn="l" rtl="0">
                        <a:spcBef>
                          <a:spcPts val="0"/>
                        </a:spcBef>
                        <a:spcAft>
                          <a:spcPts val="0"/>
                        </a:spcAft>
                        <a:buNone/>
                      </a:pPr>
                      <a:r>
                        <a:rPr lang="sv-SE" sz="1000" dirty="0"/>
                        <a:t>1934-06-12</a:t>
                      </a:r>
                      <a:endParaRPr sz="1000" dirty="0"/>
                    </a:p>
                  </a:txBody>
                  <a:tcPr marL="66475" marR="66475" marT="33250" marB="33250">
                    <a:solidFill>
                      <a:schemeClr val="bg1">
                        <a:lumMod val="95000"/>
                      </a:schemeClr>
                    </a:solidFill>
                  </a:tcPr>
                </a:tc>
                <a:tc>
                  <a:txBody>
                    <a:bodyPr/>
                    <a:lstStyle/>
                    <a:p>
                      <a:pPr marL="0" marR="0" lvl="0" indent="0" algn="l" rtl="0">
                        <a:spcBef>
                          <a:spcPts val="0"/>
                        </a:spcBef>
                        <a:spcAft>
                          <a:spcPts val="0"/>
                        </a:spcAft>
                        <a:buNone/>
                      </a:pPr>
                      <a:r>
                        <a:rPr lang="sv-SE" sz="1000" dirty="0"/>
                        <a:t>M</a:t>
                      </a:r>
                      <a:endParaRPr sz="1000" dirty="0"/>
                    </a:p>
                  </a:txBody>
                  <a:tcPr marL="66475" marR="66475" marT="33250" marB="33250">
                    <a:solidFill>
                      <a:schemeClr val="bg1">
                        <a:lumMod val="95000"/>
                      </a:schemeClr>
                    </a:solidFill>
                  </a:tcPr>
                </a:tc>
                <a:extLst>
                  <a:ext uri="{0D108BD9-81ED-4DB2-BD59-A6C34878D82A}">
                    <a16:rowId xmlns:a16="http://schemas.microsoft.com/office/drawing/2014/main" val="10002"/>
                  </a:ext>
                </a:extLst>
              </a:tr>
              <a:tr h="269600">
                <a:tc>
                  <a:txBody>
                    <a:bodyPr/>
                    <a:lstStyle/>
                    <a:p>
                      <a:pPr marL="0" marR="0" lvl="0" indent="0" algn="l" rtl="0">
                        <a:spcBef>
                          <a:spcPts val="0"/>
                        </a:spcBef>
                        <a:spcAft>
                          <a:spcPts val="0"/>
                        </a:spcAft>
                        <a:buNone/>
                      </a:pPr>
                      <a:r>
                        <a:rPr lang="sv-SE" sz="1000" dirty="0"/>
                        <a:t>Alice</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182</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1922-12-24</a:t>
                      </a:r>
                      <a:endParaRPr sz="1000" dirty="0"/>
                    </a:p>
                  </a:txBody>
                  <a:tcPr marL="66475" marR="66475" marT="33250" marB="33250">
                    <a:solidFill>
                      <a:schemeClr val="bg1">
                        <a:lumMod val="85000"/>
                      </a:schemeClr>
                    </a:solidFill>
                  </a:tcPr>
                </a:tc>
                <a:tc>
                  <a:txBody>
                    <a:bodyPr/>
                    <a:lstStyle/>
                    <a:p>
                      <a:pPr marL="0" marR="0" lvl="0" indent="0" algn="l" rtl="0">
                        <a:spcBef>
                          <a:spcPts val="0"/>
                        </a:spcBef>
                        <a:spcAft>
                          <a:spcPts val="0"/>
                        </a:spcAft>
                        <a:buNone/>
                      </a:pPr>
                      <a:r>
                        <a:rPr lang="sv-SE" sz="1000" dirty="0"/>
                        <a:t>M</a:t>
                      </a:r>
                      <a:endParaRPr sz="1000" dirty="0"/>
                    </a:p>
                  </a:txBody>
                  <a:tcPr marL="66475" marR="66475" marT="33250" marB="33250">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26" name="Google Shape;126;p17"/>
          <p:cNvGraphicFramePr/>
          <p:nvPr>
            <p:extLst/>
          </p:nvPr>
        </p:nvGraphicFramePr>
        <p:xfrm>
          <a:off x="628650" y="3560858"/>
          <a:ext cx="7644700" cy="10784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gridCol w="1911175">
                  <a:extLst>
                    <a:ext uri="{9D8B030D-6E8A-4147-A177-3AD203B41FA5}">
                      <a16:colId xmlns:a16="http://schemas.microsoft.com/office/drawing/2014/main" val="20001"/>
                    </a:ext>
                  </a:extLst>
                </a:gridCol>
                <a:gridCol w="1911175">
                  <a:extLst>
                    <a:ext uri="{9D8B030D-6E8A-4147-A177-3AD203B41FA5}">
                      <a16:colId xmlns:a16="http://schemas.microsoft.com/office/drawing/2014/main" val="20002"/>
                    </a:ext>
                  </a:extLst>
                </a:gridCol>
                <a:gridCol w="1911175">
                  <a:extLst>
                    <a:ext uri="{9D8B030D-6E8A-4147-A177-3AD203B41FA5}">
                      <a16:colId xmlns:a16="http://schemas.microsoft.com/office/drawing/2014/main" val="20003"/>
                    </a:ext>
                  </a:extLst>
                </a:gridCol>
              </a:tblGrid>
              <a:tr h="269600">
                <a:tc>
                  <a:txBody>
                    <a:bodyPr/>
                    <a:lstStyle/>
                    <a:p>
                      <a:pPr marL="0" marR="0" lvl="0" indent="0" algn="l" rtl="0">
                        <a:spcBef>
                          <a:spcPts val="0"/>
                        </a:spcBef>
                        <a:spcAft>
                          <a:spcPts val="0"/>
                        </a:spcAft>
                        <a:buNone/>
                      </a:pPr>
                      <a:r>
                        <a:rPr lang="sv-SE" sz="1000" dirty="0" err="1"/>
                        <a:t>firstname</a:t>
                      </a:r>
                      <a:endParaRPr sz="1000" dirty="0"/>
                    </a:p>
                  </a:txBody>
                  <a:tcPr marL="66475" marR="66475" marT="33250" marB="33250">
                    <a:solidFill>
                      <a:srgbClr val="00B050"/>
                    </a:solidFill>
                  </a:tcPr>
                </a:tc>
                <a:tc>
                  <a:txBody>
                    <a:bodyPr/>
                    <a:lstStyle/>
                    <a:p>
                      <a:pPr marL="0" marR="0" lvl="0" indent="0" algn="l" rtl="0">
                        <a:spcBef>
                          <a:spcPts val="0"/>
                        </a:spcBef>
                        <a:spcAft>
                          <a:spcPts val="0"/>
                        </a:spcAft>
                        <a:buNone/>
                      </a:pPr>
                      <a:r>
                        <a:rPr lang="sv-SE" sz="1000" dirty="0" err="1"/>
                        <a:t>personheight</a:t>
                      </a:r>
                      <a:endParaRPr sz="1000" dirty="0"/>
                    </a:p>
                  </a:txBody>
                  <a:tcPr marL="66475" marR="66475" marT="33250" marB="33250">
                    <a:solidFill>
                      <a:srgbClr val="00B050"/>
                    </a:solidFill>
                  </a:tcPr>
                </a:tc>
                <a:tc>
                  <a:txBody>
                    <a:bodyPr/>
                    <a:lstStyle/>
                    <a:p>
                      <a:pPr marL="0" marR="0" lvl="0" indent="0" algn="l" rtl="0">
                        <a:spcBef>
                          <a:spcPts val="0"/>
                        </a:spcBef>
                        <a:spcAft>
                          <a:spcPts val="0"/>
                        </a:spcAft>
                        <a:buNone/>
                      </a:pPr>
                      <a:r>
                        <a:rPr lang="sv-SE" sz="1000" dirty="0" err="1"/>
                        <a:t>dateofbirth</a:t>
                      </a:r>
                      <a:endParaRPr sz="1000" dirty="0"/>
                    </a:p>
                  </a:txBody>
                  <a:tcPr marL="66475" marR="66475" marT="33250" marB="33250">
                    <a:solidFill>
                      <a:srgbClr val="00B050"/>
                    </a:solidFill>
                  </a:tcPr>
                </a:tc>
                <a:tc>
                  <a:txBody>
                    <a:bodyPr/>
                    <a:lstStyle/>
                    <a:p>
                      <a:pPr marL="0" marR="0" lvl="0" indent="0" algn="l" rtl="0">
                        <a:spcBef>
                          <a:spcPts val="0"/>
                        </a:spcBef>
                        <a:spcAft>
                          <a:spcPts val="0"/>
                        </a:spcAft>
                        <a:buNone/>
                      </a:pPr>
                      <a:r>
                        <a:rPr lang="sv-SE" sz="1000" dirty="0"/>
                        <a:t>maritalstatus2010</a:t>
                      </a:r>
                      <a:endParaRPr sz="1000" dirty="0"/>
                    </a:p>
                  </a:txBody>
                  <a:tcPr marL="66475" marR="66475" marT="33250" marB="33250">
                    <a:solidFill>
                      <a:srgbClr val="00B050"/>
                    </a:solidFill>
                  </a:tcPr>
                </a:tc>
                <a:extLst>
                  <a:ext uri="{0D108BD9-81ED-4DB2-BD59-A6C34878D82A}">
                    <a16:rowId xmlns:a16="http://schemas.microsoft.com/office/drawing/2014/main" val="10000"/>
                  </a:ext>
                </a:extLst>
              </a:tr>
              <a:tr h="269600">
                <a:tc>
                  <a:txBody>
                    <a:bodyPr/>
                    <a:lstStyle/>
                    <a:p>
                      <a:pPr marL="0" marR="0" lvl="0" indent="0" algn="l" rtl="0">
                        <a:spcBef>
                          <a:spcPts val="0"/>
                        </a:spcBef>
                        <a:spcAft>
                          <a:spcPts val="0"/>
                        </a:spcAft>
                        <a:buNone/>
                      </a:pPr>
                      <a:r>
                        <a:rPr lang="sv-SE" sz="1000" dirty="0"/>
                        <a:t>Bob</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70</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1995-09-02</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S</a:t>
                      </a:r>
                      <a:endParaRPr sz="1000" dirty="0"/>
                    </a:p>
                  </a:txBody>
                  <a:tcPr marL="66475" marR="66475" marT="33250" marB="33250">
                    <a:solidFill>
                      <a:schemeClr val="accent3">
                        <a:lumMod val="40000"/>
                        <a:lumOff val="60000"/>
                      </a:schemeClr>
                    </a:solidFill>
                  </a:tcPr>
                </a:tc>
                <a:extLst>
                  <a:ext uri="{0D108BD9-81ED-4DB2-BD59-A6C34878D82A}">
                    <a16:rowId xmlns:a16="http://schemas.microsoft.com/office/drawing/2014/main" val="10001"/>
                  </a:ext>
                </a:extLst>
              </a:tr>
              <a:tr h="269600">
                <a:tc>
                  <a:txBody>
                    <a:bodyPr/>
                    <a:lstStyle/>
                    <a:p>
                      <a:pPr marL="0" marR="0" lvl="0" indent="0" algn="l" rtl="0">
                        <a:spcBef>
                          <a:spcPts val="0"/>
                        </a:spcBef>
                        <a:spcAft>
                          <a:spcPts val="0"/>
                        </a:spcAft>
                        <a:buNone/>
                      </a:pPr>
                      <a:r>
                        <a:rPr lang="sv-SE" sz="1000" dirty="0"/>
                        <a:t>Lars</a:t>
                      </a:r>
                      <a:endParaRPr sz="1000" dirty="0"/>
                    </a:p>
                  </a:txBody>
                  <a:tcPr marL="66475" marR="66475" marT="33250" marB="33250">
                    <a:solidFill>
                      <a:schemeClr val="accent3">
                        <a:lumMod val="20000"/>
                        <a:lumOff val="80000"/>
                      </a:schemeClr>
                    </a:solidFill>
                  </a:tcPr>
                </a:tc>
                <a:tc>
                  <a:txBody>
                    <a:bodyPr/>
                    <a:lstStyle/>
                    <a:p>
                      <a:pPr marL="0" marR="0" lvl="0" indent="0" algn="l" rtl="0">
                        <a:spcBef>
                          <a:spcPts val="0"/>
                        </a:spcBef>
                        <a:spcAft>
                          <a:spcPts val="0"/>
                        </a:spcAft>
                        <a:buNone/>
                      </a:pPr>
                      <a:r>
                        <a:rPr lang="sv-SE" sz="1000" dirty="0"/>
                        <a:t>76</a:t>
                      </a:r>
                      <a:endParaRPr sz="1000" dirty="0"/>
                    </a:p>
                  </a:txBody>
                  <a:tcPr marL="66475" marR="66475" marT="33250" marB="33250">
                    <a:solidFill>
                      <a:schemeClr val="accent3">
                        <a:lumMod val="20000"/>
                        <a:lumOff val="80000"/>
                      </a:schemeClr>
                    </a:solidFill>
                  </a:tcPr>
                </a:tc>
                <a:tc>
                  <a:txBody>
                    <a:bodyPr/>
                    <a:lstStyle/>
                    <a:p>
                      <a:pPr marL="0" marR="0" lvl="0" indent="0" algn="l" rtl="0">
                        <a:spcBef>
                          <a:spcPts val="0"/>
                        </a:spcBef>
                        <a:spcAft>
                          <a:spcPts val="0"/>
                        </a:spcAft>
                        <a:buNone/>
                      </a:pPr>
                      <a:r>
                        <a:rPr lang="sv-SE" sz="1000" dirty="0"/>
                        <a:t>1954-06-21</a:t>
                      </a:r>
                      <a:endParaRPr sz="1000" dirty="0"/>
                    </a:p>
                  </a:txBody>
                  <a:tcPr marL="66475" marR="66475" marT="33250" marB="33250">
                    <a:solidFill>
                      <a:schemeClr val="accent3">
                        <a:lumMod val="20000"/>
                        <a:lumOff val="80000"/>
                      </a:schemeClr>
                    </a:solidFill>
                  </a:tcPr>
                </a:tc>
                <a:tc>
                  <a:txBody>
                    <a:bodyPr/>
                    <a:lstStyle/>
                    <a:p>
                      <a:pPr marL="0" marR="0" lvl="0" indent="0" algn="l" rtl="0">
                        <a:spcBef>
                          <a:spcPts val="0"/>
                        </a:spcBef>
                        <a:spcAft>
                          <a:spcPts val="0"/>
                        </a:spcAft>
                        <a:buNone/>
                      </a:pPr>
                      <a:r>
                        <a:rPr lang="sv-SE" sz="1000" dirty="0"/>
                        <a:t>M</a:t>
                      </a:r>
                      <a:endParaRPr sz="1000" dirty="0"/>
                    </a:p>
                  </a:txBody>
                  <a:tcPr marL="66475" marR="66475" marT="33250" marB="33250">
                    <a:solidFill>
                      <a:schemeClr val="accent3">
                        <a:lumMod val="20000"/>
                        <a:lumOff val="80000"/>
                      </a:schemeClr>
                    </a:solidFill>
                  </a:tcPr>
                </a:tc>
                <a:extLst>
                  <a:ext uri="{0D108BD9-81ED-4DB2-BD59-A6C34878D82A}">
                    <a16:rowId xmlns:a16="http://schemas.microsoft.com/office/drawing/2014/main" val="10002"/>
                  </a:ext>
                </a:extLst>
              </a:tr>
              <a:tr h="269600">
                <a:tc>
                  <a:txBody>
                    <a:bodyPr/>
                    <a:lstStyle/>
                    <a:p>
                      <a:pPr marL="0" marR="0" lvl="0" indent="0" algn="l" rtl="0">
                        <a:spcBef>
                          <a:spcPts val="0"/>
                        </a:spcBef>
                        <a:spcAft>
                          <a:spcPts val="0"/>
                        </a:spcAft>
                        <a:buNone/>
                      </a:pPr>
                      <a:r>
                        <a:rPr lang="sv-SE" sz="1000" dirty="0"/>
                        <a:t>Gerald</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66</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1972-11-23</a:t>
                      </a:r>
                      <a:endParaRPr sz="1000" dirty="0"/>
                    </a:p>
                  </a:txBody>
                  <a:tcPr marL="66475" marR="66475" marT="33250" marB="33250">
                    <a:solidFill>
                      <a:schemeClr val="accent3">
                        <a:lumMod val="40000"/>
                        <a:lumOff val="60000"/>
                      </a:schemeClr>
                    </a:solidFill>
                  </a:tcPr>
                </a:tc>
                <a:tc>
                  <a:txBody>
                    <a:bodyPr/>
                    <a:lstStyle/>
                    <a:p>
                      <a:pPr marL="0" marR="0" lvl="0" indent="0" algn="l" rtl="0">
                        <a:spcBef>
                          <a:spcPts val="0"/>
                        </a:spcBef>
                        <a:spcAft>
                          <a:spcPts val="0"/>
                        </a:spcAft>
                        <a:buNone/>
                      </a:pPr>
                      <a:r>
                        <a:rPr lang="sv-SE" sz="1000" dirty="0"/>
                        <a:t>S</a:t>
                      </a:r>
                      <a:endParaRPr sz="1000" dirty="0"/>
                    </a:p>
                  </a:txBody>
                  <a:tcPr marL="66475" marR="66475" marT="33250" marB="33250">
                    <a:solidFill>
                      <a:schemeClr val="accent3">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27" name="Google Shape;127;p17"/>
          <p:cNvGraphicFramePr/>
          <p:nvPr>
            <p:extLst/>
          </p:nvPr>
        </p:nvGraphicFramePr>
        <p:xfrm>
          <a:off x="644862" y="3287252"/>
          <a:ext cx="1911175" cy="2696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tblGrid>
              <a:tr h="269600">
                <a:tc>
                  <a:txBody>
                    <a:bodyPr/>
                    <a:lstStyle/>
                    <a:p>
                      <a:pPr marL="0" marR="0" lvl="0" indent="0" algn="l" rtl="0">
                        <a:spcBef>
                          <a:spcPts val="0"/>
                        </a:spcBef>
                        <a:spcAft>
                          <a:spcPts val="0"/>
                        </a:spcAft>
                        <a:buNone/>
                      </a:pPr>
                      <a:r>
                        <a:rPr lang="sv-SE" sz="1000" dirty="0">
                          <a:solidFill>
                            <a:schemeClr val="dk1"/>
                          </a:solidFill>
                        </a:rPr>
                        <a:t>dataset2</a:t>
                      </a:r>
                      <a:endParaRPr sz="1000" dirty="0">
                        <a:solidFill>
                          <a:schemeClr val="dk1"/>
                        </a:solidFill>
                      </a:endParaRPr>
                    </a:p>
                  </a:txBody>
                  <a:tcPr marL="0" marR="66475" marT="33250" marB="33250">
                    <a:solidFill>
                      <a:srgbClr val="29A599"/>
                    </a:solidFill>
                  </a:tcPr>
                </a:tc>
                <a:extLst>
                  <a:ext uri="{0D108BD9-81ED-4DB2-BD59-A6C34878D82A}">
                    <a16:rowId xmlns:a16="http://schemas.microsoft.com/office/drawing/2014/main" val="10000"/>
                  </a:ext>
                </a:extLst>
              </a:tr>
            </a:tbl>
          </a:graphicData>
        </a:graphic>
      </p:graphicFrame>
      <p:graphicFrame>
        <p:nvGraphicFramePr>
          <p:cNvPr id="128" name="Google Shape;128;p17"/>
          <p:cNvGraphicFramePr/>
          <p:nvPr/>
        </p:nvGraphicFramePr>
        <p:xfrm>
          <a:off x="644862" y="5053291"/>
          <a:ext cx="7644700" cy="10784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gridCol w="1911175">
                  <a:extLst>
                    <a:ext uri="{9D8B030D-6E8A-4147-A177-3AD203B41FA5}">
                      <a16:colId xmlns:a16="http://schemas.microsoft.com/office/drawing/2014/main" val="20001"/>
                    </a:ext>
                  </a:extLst>
                </a:gridCol>
                <a:gridCol w="1911175">
                  <a:extLst>
                    <a:ext uri="{9D8B030D-6E8A-4147-A177-3AD203B41FA5}">
                      <a16:colId xmlns:a16="http://schemas.microsoft.com/office/drawing/2014/main" val="20002"/>
                    </a:ext>
                  </a:extLst>
                </a:gridCol>
                <a:gridCol w="1911175">
                  <a:extLst>
                    <a:ext uri="{9D8B030D-6E8A-4147-A177-3AD203B41FA5}">
                      <a16:colId xmlns:a16="http://schemas.microsoft.com/office/drawing/2014/main" val="20003"/>
                    </a:ext>
                  </a:extLst>
                </a:gridCol>
              </a:tblGrid>
              <a:tr h="269600">
                <a:tc>
                  <a:txBody>
                    <a:bodyPr/>
                    <a:lstStyle/>
                    <a:p>
                      <a:pPr marL="0" marR="0" lvl="0" indent="0" algn="l" rtl="0">
                        <a:spcBef>
                          <a:spcPts val="0"/>
                        </a:spcBef>
                        <a:spcAft>
                          <a:spcPts val="0"/>
                        </a:spcAft>
                        <a:buNone/>
                      </a:pPr>
                      <a:r>
                        <a:rPr lang="sv-SE" sz="1000" dirty="0" err="1"/>
                        <a:t>firstname</a:t>
                      </a:r>
                      <a:endParaRPr sz="1000" dirty="0"/>
                    </a:p>
                  </a:txBody>
                  <a:tcPr marL="66475" marR="66475" marT="33250" marB="33250"/>
                </a:tc>
                <a:tc>
                  <a:txBody>
                    <a:bodyPr/>
                    <a:lstStyle/>
                    <a:p>
                      <a:pPr marL="0" marR="0" lvl="0" indent="0" algn="l" rtl="0">
                        <a:spcBef>
                          <a:spcPts val="0"/>
                        </a:spcBef>
                        <a:spcAft>
                          <a:spcPts val="0"/>
                        </a:spcAft>
                        <a:buNone/>
                      </a:pPr>
                      <a:r>
                        <a:rPr lang="sv-SE" sz="1000"/>
                        <a:t>imperialheight</a:t>
                      </a:r>
                      <a:endParaRPr sz="1000"/>
                    </a:p>
                  </a:txBody>
                  <a:tcPr marL="66475" marR="66475" marT="33250" marB="33250"/>
                </a:tc>
                <a:tc>
                  <a:txBody>
                    <a:bodyPr/>
                    <a:lstStyle/>
                    <a:p>
                      <a:pPr marL="0" marR="0" lvl="0" indent="0" algn="l" rtl="0">
                        <a:spcBef>
                          <a:spcPts val="0"/>
                        </a:spcBef>
                        <a:spcAft>
                          <a:spcPts val="0"/>
                        </a:spcAft>
                        <a:buNone/>
                      </a:pPr>
                      <a:r>
                        <a:rPr lang="sv-SE" sz="1000"/>
                        <a:t>dateofbirth</a:t>
                      </a:r>
                      <a:endParaRPr sz="1000"/>
                    </a:p>
                  </a:txBody>
                  <a:tcPr marL="66475" marR="66475" marT="33250" marB="33250"/>
                </a:tc>
                <a:tc>
                  <a:txBody>
                    <a:bodyPr/>
                    <a:lstStyle/>
                    <a:p>
                      <a:pPr marL="0" marR="0" lvl="0" indent="0" algn="l" rtl="0">
                        <a:spcBef>
                          <a:spcPts val="0"/>
                        </a:spcBef>
                        <a:spcAft>
                          <a:spcPts val="0"/>
                        </a:spcAft>
                        <a:buNone/>
                      </a:pPr>
                      <a:r>
                        <a:rPr lang="sv-SE" sz="1000" dirty="0"/>
                        <a:t>maritalstatus2018</a:t>
                      </a:r>
                      <a:endParaRPr sz="1000" dirty="0"/>
                    </a:p>
                  </a:txBody>
                  <a:tcPr marL="66475" marR="66475" marT="33250" marB="33250"/>
                </a:tc>
                <a:extLst>
                  <a:ext uri="{0D108BD9-81ED-4DB2-BD59-A6C34878D82A}">
                    <a16:rowId xmlns:a16="http://schemas.microsoft.com/office/drawing/2014/main" val="10000"/>
                  </a:ext>
                </a:extLst>
              </a:tr>
              <a:tr h="269600">
                <a:tc>
                  <a:txBody>
                    <a:bodyPr/>
                    <a:lstStyle/>
                    <a:p>
                      <a:pPr marL="0" marR="0" lvl="0" indent="0" algn="l" rtl="0">
                        <a:spcBef>
                          <a:spcPts val="0"/>
                        </a:spcBef>
                        <a:spcAft>
                          <a:spcPts val="0"/>
                        </a:spcAft>
                        <a:buNone/>
                      </a:pPr>
                      <a:r>
                        <a:rPr lang="sv-SE" sz="1000"/>
                        <a:t>Lisa</a:t>
                      </a:r>
                      <a:endParaRPr sz="1000"/>
                    </a:p>
                  </a:txBody>
                  <a:tcPr marL="66475" marR="66475" marT="33250" marB="33250"/>
                </a:tc>
                <a:tc>
                  <a:txBody>
                    <a:bodyPr/>
                    <a:lstStyle/>
                    <a:p>
                      <a:pPr marL="0" marR="0" lvl="0" indent="0" algn="l" rtl="0">
                        <a:spcBef>
                          <a:spcPts val="0"/>
                        </a:spcBef>
                        <a:spcAft>
                          <a:spcPts val="0"/>
                        </a:spcAft>
                        <a:buNone/>
                      </a:pPr>
                      <a:r>
                        <a:rPr lang="sv-SE" sz="1000"/>
                        <a:t>69</a:t>
                      </a:r>
                      <a:endParaRPr sz="1000"/>
                    </a:p>
                  </a:txBody>
                  <a:tcPr marL="66475" marR="66475" marT="33250" marB="33250"/>
                </a:tc>
                <a:tc>
                  <a:txBody>
                    <a:bodyPr/>
                    <a:lstStyle/>
                    <a:p>
                      <a:pPr marL="0" marR="0" lvl="0" indent="0" algn="l" rtl="0">
                        <a:spcBef>
                          <a:spcPts val="0"/>
                        </a:spcBef>
                        <a:spcAft>
                          <a:spcPts val="0"/>
                        </a:spcAft>
                        <a:buNone/>
                      </a:pPr>
                      <a:r>
                        <a:rPr lang="sv-SE" sz="1000"/>
                        <a:t>1995-09-02</a:t>
                      </a:r>
                      <a:endParaRPr sz="1000"/>
                    </a:p>
                  </a:txBody>
                  <a:tcPr marL="66475" marR="66475" marT="33250" marB="33250"/>
                </a:tc>
                <a:tc>
                  <a:txBody>
                    <a:bodyPr/>
                    <a:lstStyle/>
                    <a:p>
                      <a:pPr marL="0" marR="0" lvl="0" indent="0" algn="l" rtl="0">
                        <a:spcBef>
                          <a:spcPts val="0"/>
                        </a:spcBef>
                        <a:spcAft>
                          <a:spcPts val="0"/>
                        </a:spcAft>
                        <a:buNone/>
                      </a:pPr>
                      <a:r>
                        <a:rPr lang="sv-SE" sz="1000"/>
                        <a:t>S</a:t>
                      </a:r>
                      <a:endParaRPr sz="1000"/>
                    </a:p>
                  </a:txBody>
                  <a:tcPr marL="66475" marR="66475" marT="33250" marB="33250"/>
                </a:tc>
                <a:extLst>
                  <a:ext uri="{0D108BD9-81ED-4DB2-BD59-A6C34878D82A}">
                    <a16:rowId xmlns:a16="http://schemas.microsoft.com/office/drawing/2014/main" val="10001"/>
                  </a:ext>
                </a:extLst>
              </a:tr>
              <a:tr h="269600">
                <a:tc>
                  <a:txBody>
                    <a:bodyPr/>
                    <a:lstStyle/>
                    <a:p>
                      <a:pPr marL="0" marR="0" lvl="0" indent="0" algn="l" rtl="0">
                        <a:spcBef>
                          <a:spcPts val="0"/>
                        </a:spcBef>
                        <a:spcAft>
                          <a:spcPts val="0"/>
                        </a:spcAft>
                        <a:buNone/>
                      </a:pPr>
                      <a:r>
                        <a:rPr lang="sv-SE" sz="1000"/>
                        <a:t>Bart</a:t>
                      </a:r>
                      <a:endParaRPr sz="1000"/>
                    </a:p>
                  </a:txBody>
                  <a:tcPr marL="66475" marR="66475" marT="33250" marB="33250"/>
                </a:tc>
                <a:tc>
                  <a:txBody>
                    <a:bodyPr/>
                    <a:lstStyle/>
                    <a:p>
                      <a:pPr marL="0" marR="0" lvl="0" indent="0" algn="l" rtl="0">
                        <a:spcBef>
                          <a:spcPts val="0"/>
                        </a:spcBef>
                        <a:spcAft>
                          <a:spcPts val="0"/>
                        </a:spcAft>
                        <a:buNone/>
                      </a:pPr>
                      <a:r>
                        <a:rPr lang="sv-SE" sz="1000"/>
                        <a:t>75</a:t>
                      </a:r>
                      <a:endParaRPr sz="1000"/>
                    </a:p>
                  </a:txBody>
                  <a:tcPr marL="66475" marR="66475" marT="33250" marB="33250"/>
                </a:tc>
                <a:tc>
                  <a:txBody>
                    <a:bodyPr/>
                    <a:lstStyle/>
                    <a:p>
                      <a:pPr marL="0" marR="0" lvl="0" indent="0" algn="l" rtl="0">
                        <a:spcBef>
                          <a:spcPts val="0"/>
                        </a:spcBef>
                        <a:spcAft>
                          <a:spcPts val="0"/>
                        </a:spcAft>
                        <a:buNone/>
                      </a:pPr>
                      <a:r>
                        <a:rPr lang="sv-SE" sz="1000"/>
                        <a:t>1954-06-21</a:t>
                      </a:r>
                      <a:endParaRPr sz="1000"/>
                    </a:p>
                  </a:txBody>
                  <a:tcPr marL="66475" marR="66475" marT="33250" marB="33250"/>
                </a:tc>
                <a:tc>
                  <a:txBody>
                    <a:bodyPr/>
                    <a:lstStyle/>
                    <a:p>
                      <a:pPr marL="0" marR="0" lvl="0" indent="0" algn="l" rtl="0">
                        <a:spcBef>
                          <a:spcPts val="0"/>
                        </a:spcBef>
                        <a:spcAft>
                          <a:spcPts val="0"/>
                        </a:spcAft>
                        <a:buNone/>
                      </a:pPr>
                      <a:r>
                        <a:rPr lang="sv-SE" sz="1000"/>
                        <a:t>M</a:t>
                      </a:r>
                      <a:endParaRPr sz="1000"/>
                    </a:p>
                  </a:txBody>
                  <a:tcPr marL="66475" marR="66475" marT="33250" marB="33250"/>
                </a:tc>
                <a:extLst>
                  <a:ext uri="{0D108BD9-81ED-4DB2-BD59-A6C34878D82A}">
                    <a16:rowId xmlns:a16="http://schemas.microsoft.com/office/drawing/2014/main" val="10002"/>
                  </a:ext>
                </a:extLst>
              </a:tr>
              <a:tr h="269600">
                <a:tc>
                  <a:txBody>
                    <a:bodyPr/>
                    <a:lstStyle/>
                    <a:p>
                      <a:pPr marL="0" marR="0" lvl="0" indent="0" algn="l" rtl="0">
                        <a:spcBef>
                          <a:spcPts val="0"/>
                        </a:spcBef>
                        <a:spcAft>
                          <a:spcPts val="0"/>
                        </a:spcAft>
                        <a:buNone/>
                      </a:pPr>
                      <a:r>
                        <a:rPr lang="sv-SE" sz="1000"/>
                        <a:t>Homer</a:t>
                      </a:r>
                      <a:endParaRPr sz="1000"/>
                    </a:p>
                  </a:txBody>
                  <a:tcPr marL="66475" marR="66475" marT="33250" marB="33250"/>
                </a:tc>
                <a:tc>
                  <a:txBody>
                    <a:bodyPr/>
                    <a:lstStyle/>
                    <a:p>
                      <a:pPr marL="0" marR="0" lvl="0" indent="0" algn="l" rtl="0">
                        <a:spcBef>
                          <a:spcPts val="0"/>
                        </a:spcBef>
                        <a:spcAft>
                          <a:spcPts val="0"/>
                        </a:spcAft>
                        <a:buNone/>
                      </a:pPr>
                      <a:r>
                        <a:rPr lang="sv-SE" sz="1000"/>
                        <a:t>68</a:t>
                      </a:r>
                      <a:endParaRPr sz="1000"/>
                    </a:p>
                  </a:txBody>
                  <a:tcPr marL="66475" marR="66475" marT="33250" marB="33250"/>
                </a:tc>
                <a:tc>
                  <a:txBody>
                    <a:bodyPr/>
                    <a:lstStyle/>
                    <a:p>
                      <a:pPr marL="0" marR="0" lvl="0" indent="0" algn="l" rtl="0">
                        <a:spcBef>
                          <a:spcPts val="0"/>
                        </a:spcBef>
                        <a:spcAft>
                          <a:spcPts val="0"/>
                        </a:spcAft>
                        <a:buNone/>
                      </a:pPr>
                      <a:r>
                        <a:rPr lang="sv-SE" sz="1000"/>
                        <a:t>1972-11-23</a:t>
                      </a:r>
                      <a:endParaRPr sz="1000"/>
                    </a:p>
                  </a:txBody>
                  <a:tcPr marL="66475" marR="66475" marT="33250" marB="33250"/>
                </a:tc>
                <a:tc>
                  <a:txBody>
                    <a:bodyPr/>
                    <a:lstStyle/>
                    <a:p>
                      <a:pPr marL="0" marR="0" lvl="0" indent="0" algn="l" rtl="0">
                        <a:spcBef>
                          <a:spcPts val="0"/>
                        </a:spcBef>
                        <a:spcAft>
                          <a:spcPts val="0"/>
                        </a:spcAft>
                        <a:buNone/>
                      </a:pPr>
                      <a:r>
                        <a:rPr lang="sv-SE" sz="1000" dirty="0"/>
                        <a:t>D</a:t>
                      </a:r>
                      <a:endParaRPr sz="1000" dirty="0"/>
                    </a:p>
                  </a:txBody>
                  <a:tcPr marL="66475" marR="66475" marT="33250" marB="33250"/>
                </a:tc>
                <a:extLst>
                  <a:ext uri="{0D108BD9-81ED-4DB2-BD59-A6C34878D82A}">
                    <a16:rowId xmlns:a16="http://schemas.microsoft.com/office/drawing/2014/main" val="10003"/>
                  </a:ext>
                </a:extLst>
              </a:tr>
            </a:tbl>
          </a:graphicData>
        </a:graphic>
      </p:graphicFrame>
      <p:graphicFrame>
        <p:nvGraphicFramePr>
          <p:cNvPr id="129" name="Google Shape;129;p17"/>
          <p:cNvGraphicFramePr/>
          <p:nvPr>
            <p:extLst/>
          </p:nvPr>
        </p:nvGraphicFramePr>
        <p:xfrm>
          <a:off x="644862" y="4783694"/>
          <a:ext cx="1911175" cy="2696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tblGrid>
              <a:tr h="269600">
                <a:tc>
                  <a:txBody>
                    <a:bodyPr/>
                    <a:lstStyle/>
                    <a:p>
                      <a:pPr marL="0" marR="0" lvl="0" indent="0" algn="l" rtl="0">
                        <a:spcBef>
                          <a:spcPts val="0"/>
                        </a:spcBef>
                        <a:spcAft>
                          <a:spcPts val="0"/>
                        </a:spcAft>
                        <a:buNone/>
                      </a:pPr>
                      <a:r>
                        <a:rPr lang="sv-SE" sz="1000" dirty="0">
                          <a:solidFill>
                            <a:schemeClr val="dk1"/>
                          </a:solidFill>
                        </a:rPr>
                        <a:t>dataset3</a:t>
                      </a:r>
                      <a:endParaRPr sz="1000" dirty="0">
                        <a:solidFill>
                          <a:schemeClr val="dk1"/>
                        </a:solidFill>
                      </a:endParaRPr>
                    </a:p>
                  </a:txBody>
                  <a:tcPr marL="0" marR="66475" marT="33250" marB="33250">
                    <a:solidFill>
                      <a:srgbClr val="29A599"/>
                    </a:solidFill>
                  </a:tcPr>
                </a:tc>
                <a:extLst>
                  <a:ext uri="{0D108BD9-81ED-4DB2-BD59-A6C34878D82A}">
                    <a16:rowId xmlns:a16="http://schemas.microsoft.com/office/drawing/2014/main" val="10000"/>
                  </a:ext>
                </a:extLst>
              </a:tr>
            </a:tbl>
          </a:graphicData>
        </a:graphic>
      </p:graphicFrame>
      <p:graphicFrame>
        <p:nvGraphicFramePr>
          <p:cNvPr id="130" name="Google Shape;130;p17"/>
          <p:cNvGraphicFramePr/>
          <p:nvPr>
            <p:extLst/>
          </p:nvPr>
        </p:nvGraphicFramePr>
        <p:xfrm>
          <a:off x="628650" y="1730061"/>
          <a:ext cx="1911175" cy="269600"/>
        </p:xfrm>
        <a:graphic>
          <a:graphicData uri="http://schemas.openxmlformats.org/drawingml/2006/table">
            <a:tbl>
              <a:tblPr firstRow="1" bandRow="1">
                <a:noFill/>
              </a:tblPr>
              <a:tblGrid>
                <a:gridCol w="1911175">
                  <a:extLst>
                    <a:ext uri="{9D8B030D-6E8A-4147-A177-3AD203B41FA5}">
                      <a16:colId xmlns:a16="http://schemas.microsoft.com/office/drawing/2014/main" val="20000"/>
                    </a:ext>
                  </a:extLst>
                </a:gridCol>
              </a:tblGrid>
              <a:tr h="269600">
                <a:tc>
                  <a:txBody>
                    <a:bodyPr/>
                    <a:lstStyle/>
                    <a:p>
                      <a:pPr marL="0" marR="0" lvl="0" indent="0" algn="l" rtl="0">
                        <a:spcBef>
                          <a:spcPts val="0"/>
                        </a:spcBef>
                        <a:spcAft>
                          <a:spcPts val="0"/>
                        </a:spcAft>
                        <a:buNone/>
                      </a:pPr>
                      <a:r>
                        <a:rPr lang="sv-SE" sz="1000" dirty="0">
                          <a:solidFill>
                            <a:schemeClr val="dk1"/>
                          </a:solidFill>
                        </a:rPr>
                        <a:t>dataset1</a:t>
                      </a:r>
                      <a:endParaRPr sz="1000" dirty="0">
                        <a:solidFill>
                          <a:schemeClr val="dk1"/>
                        </a:solidFill>
                      </a:endParaRPr>
                    </a:p>
                  </a:txBody>
                  <a:tcPr marL="0" marR="66475" marT="33250" marB="33250">
                    <a:solidFill>
                      <a:srgbClr val="29A599"/>
                    </a:solidFill>
                  </a:tcPr>
                </a:tc>
                <a:extLst>
                  <a:ext uri="{0D108BD9-81ED-4DB2-BD59-A6C34878D82A}">
                    <a16:rowId xmlns:a16="http://schemas.microsoft.com/office/drawing/2014/main" val="10000"/>
                  </a:ext>
                </a:extLst>
              </a:tr>
            </a:tbl>
          </a:graphicData>
        </a:graphic>
      </p:graphicFrame>
      <p:sp>
        <p:nvSpPr>
          <p:cNvPr id="131" name="Google Shape;131;p17"/>
          <p:cNvSpPr/>
          <p:nvPr/>
        </p:nvSpPr>
        <p:spPr>
          <a:xfrm>
            <a:off x="6286500" y="1905000"/>
            <a:ext cx="2019302" cy="4308140"/>
          </a:xfrm>
          <a:prstGeom prst="roundRect">
            <a:avLst>
              <a:gd name="adj" fmla="val 0"/>
            </a:avLst>
          </a:prstGeom>
          <a:noFill/>
          <a:ln w="3810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Arial"/>
              <a:ea typeface="Arial"/>
              <a:cs typeface="Arial"/>
              <a:sym typeface="Arial"/>
            </a:endParaRPr>
          </a:p>
        </p:txBody>
      </p:sp>
      <p:sp>
        <p:nvSpPr>
          <p:cNvPr id="132" name="Google Shape;132;p17"/>
          <p:cNvSpPr/>
          <p:nvPr/>
        </p:nvSpPr>
        <p:spPr>
          <a:xfrm>
            <a:off x="6374431" y="5827525"/>
            <a:ext cx="1836120" cy="304154"/>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87157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8"/>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err="1">
                <a:latin typeface="+mj-lt"/>
              </a:rPr>
              <a:t>Variables</a:t>
            </a:r>
            <a:r>
              <a:rPr lang="sv-SE" b="1" dirty="0">
                <a:latin typeface="+mj-lt"/>
              </a:rPr>
              <a:t> re-</a:t>
            </a:r>
            <a:r>
              <a:rPr lang="sv-SE" b="1" dirty="0" err="1">
                <a:latin typeface="+mj-lt"/>
              </a:rPr>
              <a:t>using</a:t>
            </a:r>
            <a:r>
              <a:rPr lang="sv-SE" b="1" dirty="0">
                <a:latin typeface="+mj-lt"/>
              </a:rPr>
              <a:t> sets </a:t>
            </a:r>
            <a:r>
              <a:rPr lang="sv-SE" b="1" dirty="0" err="1">
                <a:latin typeface="+mj-lt"/>
              </a:rPr>
              <a:t>of</a:t>
            </a:r>
            <a:r>
              <a:rPr lang="sv-SE" b="1" dirty="0">
                <a:latin typeface="+mj-lt"/>
              </a:rPr>
              <a:t> </a:t>
            </a:r>
            <a:r>
              <a:rPr lang="sv-SE" b="1" dirty="0" err="1">
                <a:latin typeface="+mj-lt"/>
              </a:rPr>
              <a:t>codes</a:t>
            </a:r>
            <a:endParaRPr b="1" dirty="0">
              <a:latin typeface="+mj-lt"/>
            </a:endParaRPr>
          </a:p>
        </p:txBody>
      </p:sp>
      <p:graphicFrame>
        <p:nvGraphicFramePr>
          <p:cNvPr id="140" name="Google Shape;140;p18"/>
          <p:cNvGraphicFramePr/>
          <p:nvPr>
            <p:extLst/>
          </p:nvPr>
        </p:nvGraphicFramePr>
        <p:xfrm>
          <a:off x="4602804" y="1892170"/>
          <a:ext cx="2628900" cy="370850"/>
        </p:xfrm>
        <a:graphic>
          <a:graphicData uri="http://schemas.openxmlformats.org/drawingml/2006/table">
            <a:tbl>
              <a:tblPr firstRow="1" bandRow="1">
                <a:noFill/>
              </a:tblPr>
              <a:tblGrid>
                <a:gridCol w="2628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sv-SE" sz="1350" dirty="0" err="1">
                          <a:solidFill>
                            <a:schemeClr val="dk1"/>
                          </a:solidFill>
                        </a:rPr>
                        <a:t>maritalstatus</a:t>
                      </a:r>
                      <a:r>
                        <a:rPr lang="sv-SE" sz="1350" dirty="0">
                          <a:solidFill>
                            <a:schemeClr val="dk1"/>
                          </a:solidFill>
                        </a:rPr>
                        <a:t> </a:t>
                      </a:r>
                      <a:r>
                        <a:rPr lang="sv-SE" sz="1350" dirty="0" err="1">
                          <a:solidFill>
                            <a:schemeClr val="dk1"/>
                          </a:solidFill>
                        </a:rPr>
                        <a:t>codes</a:t>
                      </a:r>
                      <a:endParaRPr sz="1350" dirty="0">
                        <a:solidFill>
                          <a:schemeClr val="dk1"/>
                        </a:solidFill>
                      </a:endParaRPr>
                    </a:p>
                  </a:txBody>
                  <a:tcPr marL="0" marR="91450" marT="45725" marB="45725">
                    <a:solidFill>
                      <a:srgbClr val="29A599"/>
                    </a:solidFill>
                  </a:tcPr>
                </a:tc>
                <a:extLst>
                  <a:ext uri="{0D108BD9-81ED-4DB2-BD59-A6C34878D82A}">
                    <a16:rowId xmlns:a16="http://schemas.microsoft.com/office/drawing/2014/main" val="10000"/>
                  </a:ext>
                </a:extLst>
              </a:tr>
            </a:tbl>
          </a:graphicData>
        </a:graphic>
      </p:graphicFrame>
      <p:graphicFrame>
        <p:nvGraphicFramePr>
          <p:cNvPr id="141" name="Google Shape;141;p18"/>
          <p:cNvGraphicFramePr/>
          <p:nvPr>
            <p:extLst/>
          </p:nvPr>
        </p:nvGraphicFramePr>
        <p:xfrm>
          <a:off x="4602804" y="2303563"/>
          <a:ext cx="3154675" cy="1112550"/>
        </p:xfrm>
        <a:graphic>
          <a:graphicData uri="http://schemas.openxmlformats.org/drawingml/2006/table">
            <a:tbl>
              <a:tblPr firstRow="1" bandRow="1">
                <a:noFill/>
              </a:tblPr>
              <a:tblGrid>
                <a:gridCol w="835175">
                  <a:extLst>
                    <a:ext uri="{9D8B030D-6E8A-4147-A177-3AD203B41FA5}">
                      <a16:colId xmlns:a16="http://schemas.microsoft.com/office/drawing/2014/main" val="20000"/>
                    </a:ext>
                  </a:extLst>
                </a:gridCol>
                <a:gridCol w="23195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sv-SE" sz="1350" dirty="0" err="1">
                          <a:solidFill>
                            <a:schemeClr val="bg1"/>
                          </a:solidFill>
                        </a:rPr>
                        <a:t>code</a:t>
                      </a:r>
                      <a:endParaRPr sz="1350" dirty="0">
                        <a:solidFill>
                          <a:schemeClr val="bg1"/>
                        </a:solidFill>
                      </a:endParaRPr>
                    </a:p>
                  </a:txBody>
                  <a:tcPr marL="91450" marR="91450" marT="45725" marB="45725">
                    <a:solidFill>
                      <a:schemeClr val="tx1"/>
                    </a:solidFill>
                  </a:tcPr>
                </a:tc>
                <a:tc>
                  <a:txBody>
                    <a:bodyPr/>
                    <a:lstStyle/>
                    <a:p>
                      <a:pPr marL="0" marR="0" lvl="0" indent="0" algn="l" rtl="0">
                        <a:spcBef>
                          <a:spcPts val="0"/>
                        </a:spcBef>
                        <a:spcAft>
                          <a:spcPts val="0"/>
                        </a:spcAft>
                        <a:buNone/>
                      </a:pPr>
                      <a:r>
                        <a:rPr lang="sv-SE" sz="1350" dirty="0" err="1">
                          <a:solidFill>
                            <a:schemeClr val="bg1"/>
                          </a:solidFill>
                        </a:rPr>
                        <a:t>category</a:t>
                      </a:r>
                      <a:endParaRPr sz="1350" dirty="0">
                        <a:solidFill>
                          <a:schemeClr val="bg1"/>
                        </a:solidFill>
                      </a:endParaRPr>
                    </a:p>
                  </a:txBody>
                  <a:tcPr marL="91450" marR="91450" marT="45725" marB="45725">
                    <a:solidFill>
                      <a:schemeClr val="tx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1350" dirty="0"/>
                        <a:t>S</a:t>
                      </a:r>
                      <a:endParaRPr sz="1350" dirty="0"/>
                    </a:p>
                  </a:txBody>
                  <a:tcPr marL="91450" marR="91450" marT="45725" marB="45725">
                    <a:solidFill>
                      <a:schemeClr val="bg1">
                        <a:lumMod val="85000"/>
                      </a:schemeClr>
                    </a:solidFill>
                  </a:tcPr>
                </a:tc>
                <a:tc>
                  <a:txBody>
                    <a:bodyPr/>
                    <a:lstStyle/>
                    <a:p>
                      <a:pPr marL="0" marR="0" lvl="0" indent="0" algn="l" rtl="0">
                        <a:spcBef>
                          <a:spcPts val="0"/>
                        </a:spcBef>
                        <a:spcAft>
                          <a:spcPts val="0"/>
                        </a:spcAft>
                        <a:buNone/>
                      </a:pPr>
                      <a:r>
                        <a:rPr lang="sv-SE" sz="1350" dirty="0" err="1"/>
                        <a:t>Single</a:t>
                      </a:r>
                      <a:endParaRPr sz="1350" dirty="0"/>
                    </a:p>
                  </a:txBody>
                  <a:tcPr marL="91450" marR="91450" marT="45725" marB="45725">
                    <a:solidFill>
                      <a:schemeClr val="bg1">
                        <a:lumMod val="85000"/>
                      </a:scheme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sv-SE" sz="1350" dirty="0"/>
                        <a:t>M</a:t>
                      </a:r>
                      <a:endParaRPr sz="1350" dirty="0"/>
                    </a:p>
                  </a:txBody>
                  <a:tcPr marL="91450" marR="91450" marT="45725" marB="45725">
                    <a:solidFill>
                      <a:schemeClr val="bg1">
                        <a:lumMod val="95000"/>
                      </a:schemeClr>
                    </a:solidFill>
                  </a:tcPr>
                </a:tc>
                <a:tc>
                  <a:txBody>
                    <a:bodyPr/>
                    <a:lstStyle/>
                    <a:p>
                      <a:pPr marL="0" marR="0" lvl="0" indent="0" algn="l" rtl="0">
                        <a:spcBef>
                          <a:spcPts val="0"/>
                        </a:spcBef>
                        <a:spcAft>
                          <a:spcPts val="0"/>
                        </a:spcAft>
                        <a:buNone/>
                      </a:pPr>
                      <a:r>
                        <a:rPr lang="sv-SE" sz="1350" dirty="0" err="1"/>
                        <a:t>Married</a:t>
                      </a:r>
                      <a:endParaRPr sz="1350" dirty="0"/>
                    </a:p>
                  </a:txBody>
                  <a:tcPr marL="91450" marR="91450" marT="45725" marB="45725">
                    <a:solidFill>
                      <a:schemeClr val="bg1">
                        <a:lumMod val="95000"/>
                      </a:schemeClr>
                    </a:solidFill>
                  </a:tcPr>
                </a:tc>
                <a:extLst>
                  <a:ext uri="{0D108BD9-81ED-4DB2-BD59-A6C34878D82A}">
                    <a16:rowId xmlns:a16="http://schemas.microsoft.com/office/drawing/2014/main" val="10002"/>
                  </a:ext>
                </a:extLst>
              </a:tr>
            </a:tbl>
          </a:graphicData>
        </a:graphic>
      </p:graphicFrame>
      <p:sp>
        <p:nvSpPr>
          <p:cNvPr id="142" name="Google Shape;142;p18"/>
          <p:cNvSpPr/>
          <p:nvPr/>
        </p:nvSpPr>
        <p:spPr>
          <a:xfrm>
            <a:off x="838200" y="1690688"/>
            <a:ext cx="2535682" cy="652145"/>
          </a:xfrm>
          <a:prstGeom prst="roundRect">
            <a:avLst>
              <a:gd name="adj" fmla="val 16667"/>
            </a:avLst>
          </a:prstGeom>
          <a:solidFill>
            <a:srgbClr val="29A599"/>
          </a:solidFill>
          <a:ln w="12700" cap="flat" cmpd="sng">
            <a:solidFill>
              <a:srgbClr val="29A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1" i="0" u="none" strike="noStrike" cap="none" dirty="0" err="1" smtClean="0">
                <a:solidFill>
                  <a:schemeClr val="lt1"/>
                </a:solidFill>
                <a:latin typeface="Arial"/>
                <a:ea typeface="Arial"/>
                <a:cs typeface="Arial"/>
                <a:sym typeface="Arial"/>
              </a:rPr>
              <a:t>maritalstatus</a:t>
            </a:r>
            <a:r>
              <a:rPr lang="sv-SE" sz="1800" b="0" i="0" u="none" strike="noStrike" cap="none" dirty="0">
                <a:solidFill>
                  <a:schemeClr val="lt1"/>
                </a:solidFill>
                <a:latin typeface="Arial"/>
                <a:ea typeface="Arial"/>
                <a:cs typeface="Arial"/>
                <a:sym typeface="Arial"/>
              </a:rPr>
              <a:t/>
            </a:r>
            <a:br>
              <a:rPr lang="sv-SE" sz="1800" b="0" i="0" u="none" strike="noStrike" cap="none" dirty="0">
                <a:solidFill>
                  <a:schemeClr val="lt1"/>
                </a:solidFill>
                <a:latin typeface="Arial"/>
                <a:ea typeface="Arial"/>
                <a:cs typeface="Arial"/>
                <a:sym typeface="Arial"/>
              </a:rPr>
            </a:br>
            <a:r>
              <a:rPr lang="sv-SE" sz="1800" b="0" i="0" u="none" strike="noStrike" cap="none" dirty="0">
                <a:solidFill>
                  <a:schemeClr val="lt1"/>
                </a:solidFill>
                <a:latin typeface="Arial"/>
                <a:ea typeface="Arial"/>
                <a:cs typeface="Arial"/>
                <a:sym typeface="Arial"/>
              </a:rPr>
              <a:t>(</a:t>
            </a:r>
            <a:r>
              <a:rPr lang="sv-SE" sz="1800" b="0" i="0" u="none" strike="noStrike" cap="none" dirty="0" err="1">
                <a:solidFill>
                  <a:schemeClr val="lt1"/>
                </a:solidFill>
                <a:latin typeface="Arial"/>
                <a:ea typeface="Arial"/>
                <a:cs typeface="Arial"/>
                <a:sym typeface="Arial"/>
              </a:rPr>
              <a:t>variable</a:t>
            </a:r>
            <a:r>
              <a:rPr lang="sv-SE"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sp>
        <p:nvSpPr>
          <p:cNvPr id="143" name="Google Shape;143;p18"/>
          <p:cNvSpPr/>
          <p:nvPr/>
        </p:nvSpPr>
        <p:spPr>
          <a:xfrm>
            <a:off x="838200" y="3344120"/>
            <a:ext cx="2535682" cy="652145"/>
          </a:xfrm>
          <a:prstGeom prst="roundRect">
            <a:avLst>
              <a:gd name="adj" fmla="val 16667"/>
            </a:avLst>
          </a:prstGeom>
          <a:solidFill>
            <a:schemeClr val="accent3">
              <a:lumMod val="75000"/>
            </a:schemeClr>
          </a:solidFill>
          <a:ln w="190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1" i="0" u="none" strike="noStrike" cap="none" dirty="0" smtClean="0">
                <a:solidFill>
                  <a:schemeClr val="lt1"/>
                </a:solidFill>
                <a:latin typeface="Arial"/>
                <a:ea typeface="Arial"/>
                <a:cs typeface="Arial"/>
                <a:sym typeface="Arial"/>
              </a:rPr>
              <a:t>maritalstatus2010</a:t>
            </a:r>
            <a:r>
              <a:rPr lang="sv-SE" sz="1800" b="0" i="0" u="none" strike="noStrike" cap="none" dirty="0">
                <a:solidFill>
                  <a:schemeClr val="lt1"/>
                </a:solidFill>
                <a:latin typeface="Arial"/>
                <a:ea typeface="Arial"/>
                <a:cs typeface="Arial"/>
                <a:sym typeface="Arial"/>
              </a:rPr>
              <a:t/>
            </a:r>
            <a:br>
              <a:rPr lang="sv-SE" sz="1800" b="0" i="0" u="none" strike="noStrike" cap="none" dirty="0">
                <a:solidFill>
                  <a:schemeClr val="lt1"/>
                </a:solidFill>
                <a:latin typeface="Arial"/>
                <a:ea typeface="Arial"/>
                <a:cs typeface="Arial"/>
                <a:sym typeface="Arial"/>
              </a:rPr>
            </a:br>
            <a:r>
              <a:rPr lang="sv-SE" sz="1800" b="0" i="0" u="none" strike="noStrike" cap="none" dirty="0">
                <a:solidFill>
                  <a:schemeClr val="lt1"/>
                </a:solidFill>
                <a:latin typeface="Arial"/>
                <a:ea typeface="Arial"/>
                <a:cs typeface="Arial"/>
                <a:sym typeface="Arial"/>
              </a:rPr>
              <a:t>(</a:t>
            </a:r>
            <a:r>
              <a:rPr lang="sv-SE" sz="1800" b="0" i="0" u="none" strike="noStrike" cap="none" dirty="0" err="1">
                <a:solidFill>
                  <a:schemeClr val="lt1"/>
                </a:solidFill>
                <a:latin typeface="Arial"/>
                <a:ea typeface="Arial"/>
                <a:cs typeface="Arial"/>
                <a:sym typeface="Arial"/>
              </a:rPr>
              <a:t>variable</a:t>
            </a:r>
            <a:r>
              <a:rPr lang="sv-SE"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cxnSp>
        <p:nvCxnSpPr>
          <p:cNvPr id="144" name="Google Shape;144;p18"/>
          <p:cNvCxnSpPr>
            <a:stCxn id="142" idx="3"/>
          </p:cNvCxnSpPr>
          <p:nvPr/>
        </p:nvCxnSpPr>
        <p:spPr>
          <a:xfrm>
            <a:off x="3373882" y="2016761"/>
            <a:ext cx="1228800" cy="843000"/>
          </a:xfrm>
          <a:prstGeom prst="straightConnector1">
            <a:avLst/>
          </a:prstGeom>
          <a:noFill/>
          <a:ln w="76200" cap="flat" cmpd="sng">
            <a:solidFill>
              <a:srgbClr val="29A599"/>
            </a:solidFill>
            <a:prstDash val="solid"/>
            <a:miter lim="800000"/>
            <a:headEnd type="oval" w="med" len="med"/>
            <a:tailEnd type="triangle" w="med" len="med"/>
          </a:ln>
        </p:spPr>
      </p:cxnSp>
      <p:cxnSp>
        <p:nvCxnSpPr>
          <p:cNvPr id="145" name="Google Shape;145;p18"/>
          <p:cNvCxnSpPr>
            <a:stCxn id="143" idx="3"/>
          </p:cNvCxnSpPr>
          <p:nvPr/>
        </p:nvCxnSpPr>
        <p:spPr>
          <a:xfrm rot="10800000" flipH="1">
            <a:off x="3373882" y="2859892"/>
            <a:ext cx="1228800" cy="810300"/>
          </a:xfrm>
          <a:prstGeom prst="straightConnector1">
            <a:avLst/>
          </a:prstGeom>
          <a:noFill/>
          <a:ln w="76200" cap="flat" cmpd="sng">
            <a:solidFill>
              <a:schemeClr val="accent3">
                <a:lumMod val="75000"/>
              </a:schemeClr>
            </a:solidFill>
            <a:prstDash val="solid"/>
            <a:miter lim="800000"/>
            <a:headEnd type="oval" w="med" len="med"/>
            <a:tailEnd type="triangle" w="med" len="med"/>
          </a:ln>
        </p:spPr>
      </p:cxnSp>
      <p:sp>
        <p:nvSpPr>
          <p:cNvPr id="146" name="Google Shape;146;p18"/>
          <p:cNvSpPr/>
          <p:nvPr/>
        </p:nvSpPr>
        <p:spPr>
          <a:xfrm>
            <a:off x="838200" y="4924315"/>
            <a:ext cx="2535682" cy="652145"/>
          </a:xfrm>
          <a:prstGeom prst="roundRect">
            <a:avLst>
              <a:gd name="adj" fmla="val 16667"/>
            </a:avLst>
          </a:prstGeom>
          <a:solidFill>
            <a:schemeClr val="bg1">
              <a:lumMod val="6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1" i="0" u="none" strike="noStrike" cap="none" dirty="0" smtClean="0">
                <a:solidFill>
                  <a:schemeClr val="lt1"/>
                </a:solidFill>
                <a:latin typeface="Arial"/>
                <a:ea typeface="Arial"/>
                <a:cs typeface="Arial"/>
                <a:sym typeface="Arial"/>
              </a:rPr>
              <a:t>maritalstatus2018</a:t>
            </a:r>
            <a:r>
              <a:rPr lang="sv-SE" sz="1800" b="0" i="0" u="none" strike="noStrike" cap="none" dirty="0">
                <a:solidFill>
                  <a:schemeClr val="lt1"/>
                </a:solidFill>
                <a:latin typeface="Arial"/>
                <a:ea typeface="Arial"/>
                <a:cs typeface="Arial"/>
                <a:sym typeface="Arial"/>
              </a:rPr>
              <a:t/>
            </a:r>
            <a:br>
              <a:rPr lang="sv-SE" sz="1800" b="0" i="0" u="none" strike="noStrike" cap="none" dirty="0">
                <a:solidFill>
                  <a:schemeClr val="lt1"/>
                </a:solidFill>
                <a:latin typeface="Arial"/>
                <a:ea typeface="Arial"/>
                <a:cs typeface="Arial"/>
                <a:sym typeface="Arial"/>
              </a:rPr>
            </a:br>
            <a:r>
              <a:rPr lang="sv-SE" sz="1800" b="0" i="0" u="none" strike="noStrike" cap="none" dirty="0">
                <a:solidFill>
                  <a:schemeClr val="lt1"/>
                </a:solidFill>
                <a:latin typeface="Arial"/>
                <a:ea typeface="Arial"/>
                <a:cs typeface="Arial"/>
                <a:sym typeface="Arial"/>
              </a:rPr>
              <a:t>(</a:t>
            </a:r>
            <a:r>
              <a:rPr lang="sv-SE" sz="1800" b="0" i="0" u="none" strike="noStrike" cap="none" dirty="0" err="1">
                <a:solidFill>
                  <a:schemeClr val="lt1"/>
                </a:solidFill>
                <a:latin typeface="Arial"/>
                <a:ea typeface="Arial"/>
                <a:cs typeface="Arial"/>
                <a:sym typeface="Arial"/>
              </a:rPr>
              <a:t>variable</a:t>
            </a:r>
            <a:r>
              <a:rPr lang="sv-SE"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graphicFrame>
        <p:nvGraphicFramePr>
          <p:cNvPr id="147" name="Google Shape;147;p18"/>
          <p:cNvGraphicFramePr/>
          <p:nvPr>
            <p:extLst/>
          </p:nvPr>
        </p:nvGraphicFramePr>
        <p:xfrm>
          <a:off x="4602804" y="4077072"/>
          <a:ext cx="2628900" cy="370850"/>
        </p:xfrm>
        <a:graphic>
          <a:graphicData uri="http://schemas.openxmlformats.org/drawingml/2006/table">
            <a:tbl>
              <a:tblPr firstRow="1" bandRow="1">
                <a:noFill/>
              </a:tblPr>
              <a:tblGrid>
                <a:gridCol w="2628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sv-SE" sz="1350" dirty="0" err="1">
                          <a:solidFill>
                            <a:schemeClr val="dk1"/>
                          </a:solidFill>
                        </a:rPr>
                        <a:t>maritalstatusplus</a:t>
                      </a:r>
                      <a:r>
                        <a:rPr lang="sv-SE" sz="1350" dirty="0">
                          <a:solidFill>
                            <a:schemeClr val="dk1"/>
                          </a:solidFill>
                        </a:rPr>
                        <a:t> </a:t>
                      </a:r>
                      <a:r>
                        <a:rPr lang="sv-SE" sz="1350" dirty="0" err="1">
                          <a:solidFill>
                            <a:schemeClr val="dk1"/>
                          </a:solidFill>
                        </a:rPr>
                        <a:t>codes</a:t>
                      </a:r>
                      <a:endParaRPr sz="1350" dirty="0">
                        <a:solidFill>
                          <a:schemeClr val="dk1"/>
                        </a:solidFill>
                      </a:endParaRPr>
                    </a:p>
                  </a:txBody>
                  <a:tcPr marL="0" marR="91450" marT="45725" marB="45725">
                    <a:solidFill>
                      <a:srgbClr val="29A599"/>
                    </a:solidFill>
                  </a:tcPr>
                </a:tc>
                <a:extLst>
                  <a:ext uri="{0D108BD9-81ED-4DB2-BD59-A6C34878D82A}">
                    <a16:rowId xmlns:a16="http://schemas.microsoft.com/office/drawing/2014/main" val="10000"/>
                  </a:ext>
                </a:extLst>
              </a:tr>
            </a:tbl>
          </a:graphicData>
        </a:graphic>
      </p:graphicFrame>
      <p:graphicFrame>
        <p:nvGraphicFramePr>
          <p:cNvPr id="148" name="Google Shape;148;p18"/>
          <p:cNvGraphicFramePr/>
          <p:nvPr>
            <p:extLst/>
          </p:nvPr>
        </p:nvGraphicFramePr>
        <p:xfrm>
          <a:off x="4602804" y="4508707"/>
          <a:ext cx="3154675" cy="1483400"/>
        </p:xfrm>
        <a:graphic>
          <a:graphicData uri="http://schemas.openxmlformats.org/drawingml/2006/table">
            <a:tbl>
              <a:tblPr firstRow="1" bandRow="1">
                <a:noFill/>
              </a:tblPr>
              <a:tblGrid>
                <a:gridCol w="861675">
                  <a:extLst>
                    <a:ext uri="{9D8B030D-6E8A-4147-A177-3AD203B41FA5}">
                      <a16:colId xmlns:a16="http://schemas.microsoft.com/office/drawing/2014/main" val="20000"/>
                    </a:ext>
                  </a:extLst>
                </a:gridCol>
                <a:gridCol w="2293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sv-SE" sz="1350" dirty="0" err="1">
                          <a:solidFill>
                            <a:schemeClr val="bg1"/>
                          </a:solidFill>
                        </a:rPr>
                        <a:t>code</a:t>
                      </a:r>
                      <a:endParaRPr sz="1350" dirty="0">
                        <a:solidFill>
                          <a:schemeClr val="bg1"/>
                        </a:solidFill>
                      </a:endParaRPr>
                    </a:p>
                  </a:txBody>
                  <a:tcPr marL="91450" marR="91450" marT="45725" marB="45725">
                    <a:solidFill>
                      <a:schemeClr val="tx1"/>
                    </a:solidFill>
                  </a:tcPr>
                </a:tc>
                <a:tc>
                  <a:txBody>
                    <a:bodyPr/>
                    <a:lstStyle/>
                    <a:p>
                      <a:pPr marL="0" marR="0" lvl="0" indent="0" algn="l" rtl="0">
                        <a:spcBef>
                          <a:spcPts val="0"/>
                        </a:spcBef>
                        <a:spcAft>
                          <a:spcPts val="0"/>
                        </a:spcAft>
                        <a:buNone/>
                      </a:pPr>
                      <a:r>
                        <a:rPr lang="sv-SE" sz="1350" dirty="0" err="1">
                          <a:solidFill>
                            <a:schemeClr val="bg1"/>
                          </a:solidFill>
                        </a:rPr>
                        <a:t>category</a:t>
                      </a:r>
                      <a:endParaRPr sz="1350" dirty="0">
                        <a:solidFill>
                          <a:schemeClr val="bg1"/>
                        </a:solidFill>
                      </a:endParaRPr>
                    </a:p>
                  </a:txBody>
                  <a:tcPr marL="91450" marR="91450" marT="45725" marB="45725">
                    <a:solidFill>
                      <a:schemeClr val="tx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1350" dirty="0"/>
                        <a:t>S</a:t>
                      </a:r>
                      <a:endParaRPr sz="1350" dirty="0"/>
                    </a:p>
                  </a:txBody>
                  <a:tcPr marL="91450" marR="91450" marT="45725" marB="45725">
                    <a:solidFill>
                      <a:schemeClr val="bg1">
                        <a:lumMod val="85000"/>
                      </a:schemeClr>
                    </a:solidFill>
                  </a:tcPr>
                </a:tc>
                <a:tc>
                  <a:txBody>
                    <a:bodyPr/>
                    <a:lstStyle/>
                    <a:p>
                      <a:pPr marL="0" marR="0" lvl="0" indent="0" algn="l" rtl="0">
                        <a:spcBef>
                          <a:spcPts val="0"/>
                        </a:spcBef>
                        <a:spcAft>
                          <a:spcPts val="0"/>
                        </a:spcAft>
                        <a:buNone/>
                      </a:pPr>
                      <a:r>
                        <a:rPr lang="sv-SE" sz="1350" dirty="0" err="1"/>
                        <a:t>Single</a:t>
                      </a:r>
                      <a:endParaRPr sz="1350" dirty="0"/>
                    </a:p>
                  </a:txBody>
                  <a:tcPr marL="91450" marR="91450" marT="45725" marB="45725">
                    <a:solidFill>
                      <a:schemeClr val="bg1">
                        <a:lumMod val="85000"/>
                      </a:schemeClr>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sv-SE" sz="1350" dirty="0"/>
                        <a:t>M</a:t>
                      </a:r>
                      <a:endParaRPr sz="1350" dirty="0"/>
                    </a:p>
                  </a:txBody>
                  <a:tcPr marL="91450" marR="91450" marT="45725" marB="45725">
                    <a:solidFill>
                      <a:schemeClr val="bg1">
                        <a:lumMod val="95000"/>
                      </a:schemeClr>
                    </a:solidFill>
                  </a:tcPr>
                </a:tc>
                <a:tc>
                  <a:txBody>
                    <a:bodyPr/>
                    <a:lstStyle/>
                    <a:p>
                      <a:pPr marL="0" marR="0" lvl="0" indent="0" algn="l" rtl="0">
                        <a:spcBef>
                          <a:spcPts val="0"/>
                        </a:spcBef>
                        <a:spcAft>
                          <a:spcPts val="0"/>
                        </a:spcAft>
                        <a:buNone/>
                      </a:pPr>
                      <a:r>
                        <a:rPr lang="sv-SE" sz="1350" dirty="0" err="1"/>
                        <a:t>Married</a:t>
                      </a:r>
                      <a:endParaRPr sz="1350" dirty="0"/>
                    </a:p>
                  </a:txBody>
                  <a:tcPr marL="91450" marR="91450" marT="45725" marB="45725">
                    <a:solidFill>
                      <a:schemeClr val="bg1">
                        <a:lumMod val="95000"/>
                      </a:schemeClr>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sv-SE" sz="1350" dirty="0"/>
                        <a:t>D</a:t>
                      </a:r>
                      <a:endParaRPr sz="1350" dirty="0"/>
                    </a:p>
                  </a:txBody>
                  <a:tcPr marL="91450" marR="91450" marT="45725" marB="45725">
                    <a:solidFill>
                      <a:schemeClr val="bg1">
                        <a:lumMod val="85000"/>
                      </a:schemeClr>
                    </a:solidFill>
                  </a:tcPr>
                </a:tc>
                <a:tc>
                  <a:txBody>
                    <a:bodyPr/>
                    <a:lstStyle/>
                    <a:p>
                      <a:pPr marL="0" marR="0" lvl="0" indent="0" algn="l" rtl="0">
                        <a:spcBef>
                          <a:spcPts val="0"/>
                        </a:spcBef>
                        <a:spcAft>
                          <a:spcPts val="0"/>
                        </a:spcAft>
                        <a:buNone/>
                      </a:pPr>
                      <a:r>
                        <a:rPr lang="sv-SE" sz="1350" dirty="0" err="1"/>
                        <a:t>Divorced</a:t>
                      </a:r>
                      <a:endParaRPr sz="1350" dirty="0"/>
                    </a:p>
                  </a:txBody>
                  <a:tcPr marL="91450" marR="91450" marT="45725" marB="45725">
                    <a:solidFill>
                      <a:schemeClr val="bg1">
                        <a:lumMod val="85000"/>
                      </a:schemeClr>
                    </a:solidFill>
                  </a:tcPr>
                </a:tc>
                <a:extLst>
                  <a:ext uri="{0D108BD9-81ED-4DB2-BD59-A6C34878D82A}">
                    <a16:rowId xmlns:a16="http://schemas.microsoft.com/office/drawing/2014/main" val="10003"/>
                  </a:ext>
                </a:extLst>
              </a:tr>
            </a:tbl>
          </a:graphicData>
        </a:graphic>
      </p:graphicFrame>
      <p:cxnSp>
        <p:nvCxnSpPr>
          <p:cNvPr id="149" name="Google Shape;149;p18"/>
          <p:cNvCxnSpPr>
            <a:stCxn id="146" idx="3"/>
          </p:cNvCxnSpPr>
          <p:nvPr/>
        </p:nvCxnSpPr>
        <p:spPr>
          <a:xfrm>
            <a:off x="3373882" y="5250387"/>
            <a:ext cx="1228800" cy="0"/>
          </a:xfrm>
          <a:prstGeom prst="straightConnector1">
            <a:avLst/>
          </a:prstGeom>
          <a:noFill/>
          <a:ln w="76200" cap="flat" cmpd="sng">
            <a:solidFill>
              <a:schemeClr val="bg1">
                <a:lumMod val="65000"/>
              </a:schemeClr>
            </a:solidFill>
            <a:prstDash val="solid"/>
            <a:miter lim="800000"/>
            <a:headEnd type="oval" w="med" len="med"/>
            <a:tailEnd type="triangle" w="med" len="med"/>
          </a:ln>
        </p:spPr>
      </p:cxnSp>
    </p:spTree>
    <p:extLst>
      <p:ext uri="{BB962C8B-B14F-4D97-AF65-F5344CB8AC3E}">
        <p14:creationId xmlns:p14="http://schemas.microsoft.com/office/powerpoint/2010/main" val="31735168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9"/>
          <p:cNvSpPr txBox="1">
            <a:spLocks noGrp="1"/>
          </p:cNvSpPr>
          <p:nvPr>
            <p:ph type="body" idx="3"/>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b="1" dirty="0" err="1">
                <a:latin typeface="+mj-lt"/>
              </a:rPr>
              <a:t>Documenting</a:t>
            </a:r>
            <a:r>
              <a:rPr lang="sv-SE" b="1" dirty="0">
                <a:latin typeface="+mj-lt"/>
              </a:rPr>
              <a:t> </a:t>
            </a:r>
            <a:r>
              <a:rPr lang="sv-SE" b="1" dirty="0" err="1">
                <a:latin typeface="+mj-lt"/>
              </a:rPr>
              <a:t>comparabilities</a:t>
            </a:r>
            <a:r>
              <a:rPr lang="sv-SE" b="1" dirty="0">
                <a:latin typeface="+mj-lt"/>
              </a:rPr>
              <a:t> </a:t>
            </a:r>
            <a:r>
              <a:rPr lang="sv-SE" b="1" dirty="0" err="1">
                <a:latin typeface="+mj-lt"/>
              </a:rPr>
              <a:t>among</a:t>
            </a:r>
            <a:r>
              <a:rPr lang="sv-SE" b="1" dirty="0">
                <a:latin typeface="+mj-lt"/>
              </a:rPr>
              <a:t> </a:t>
            </a:r>
            <a:r>
              <a:rPr lang="sv-SE" b="1" dirty="0" err="1">
                <a:latin typeface="+mj-lt"/>
              </a:rPr>
              <a:t>variables</a:t>
            </a:r>
            <a:endParaRPr b="1" dirty="0">
              <a:latin typeface="+mj-lt"/>
            </a:endParaRPr>
          </a:p>
        </p:txBody>
      </p:sp>
      <p:sp>
        <p:nvSpPr>
          <p:cNvPr id="157" name="Google Shape;157;p19"/>
          <p:cNvSpPr/>
          <p:nvPr/>
        </p:nvSpPr>
        <p:spPr>
          <a:xfrm>
            <a:off x="2409312" y="1537220"/>
            <a:ext cx="2535682" cy="652145"/>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i="0" u="none" strike="noStrike" cap="none" dirty="0" err="1" smtClean="0">
                <a:solidFill>
                  <a:schemeClr val="lt1"/>
                </a:solidFill>
                <a:latin typeface="Arial"/>
                <a:ea typeface="Arial"/>
                <a:cs typeface="Arial"/>
                <a:sym typeface="Arial"/>
              </a:rPr>
              <a:t>maritalstatus</a:t>
            </a:r>
            <a:r>
              <a:rPr lang="sv-SE" sz="1400" b="0" i="0" u="none" strike="noStrike" cap="none" dirty="0">
                <a:solidFill>
                  <a:schemeClr val="lt1"/>
                </a:solidFill>
                <a:latin typeface="Arial"/>
                <a:ea typeface="Arial"/>
                <a:cs typeface="Arial"/>
                <a:sym typeface="Arial"/>
              </a:rPr>
              <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a:t>
            </a:r>
            <a:r>
              <a:rPr lang="sv-SE" sz="1400" b="0" i="0" u="none" strike="noStrike" cap="none" dirty="0" err="1">
                <a:solidFill>
                  <a:schemeClr val="lt1"/>
                </a:solidFill>
                <a:latin typeface="Arial"/>
                <a:ea typeface="Arial"/>
                <a:cs typeface="Arial"/>
                <a:sym typeface="Arial"/>
              </a:rPr>
              <a:t>conceptual</a:t>
            </a:r>
            <a:r>
              <a:rPr lang="sv-SE" sz="1400" b="0" i="0" u="none" strike="noStrike" cap="none" dirty="0">
                <a:solidFill>
                  <a:schemeClr val="lt1"/>
                </a:solidFill>
                <a:latin typeface="Arial"/>
                <a:ea typeface="Arial"/>
                <a:cs typeface="Arial"/>
                <a:sym typeface="Arial"/>
              </a:rPr>
              <a:t> </a:t>
            </a:r>
            <a:r>
              <a:rPr lang="sv-SE" sz="1400" b="0" i="0" u="none" strike="noStrike" cap="none" dirty="0" err="1">
                <a:solidFill>
                  <a:schemeClr val="lt1"/>
                </a:solidFill>
                <a:latin typeface="Arial"/>
                <a:ea typeface="Arial"/>
                <a:cs typeface="Arial"/>
                <a:sym typeface="Arial"/>
              </a:rPr>
              <a:t>variable</a:t>
            </a:r>
            <a:r>
              <a:rPr lang="sv-SE" sz="1400" b="0" i="0" u="none" strike="noStrike" cap="none" dirty="0">
                <a:solidFill>
                  <a:schemeClr val="lt1"/>
                </a:solidFill>
                <a:latin typeface="Arial"/>
                <a:ea typeface="Arial"/>
                <a:cs typeface="Arial"/>
                <a:sym typeface="Arial"/>
              </a:rPr>
              <a:t>)</a:t>
            </a:r>
            <a:endParaRPr sz="1400" b="0" i="0" u="none" strike="noStrike" cap="none" dirty="0">
              <a:solidFill>
                <a:schemeClr val="lt1"/>
              </a:solidFill>
              <a:latin typeface="Arial"/>
              <a:ea typeface="Arial"/>
              <a:cs typeface="Arial"/>
              <a:sym typeface="Arial"/>
            </a:endParaRPr>
          </a:p>
        </p:txBody>
      </p:sp>
      <p:sp>
        <p:nvSpPr>
          <p:cNvPr id="158" name="Google Shape;158;p19"/>
          <p:cNvSpPr/>
          <p:nvPr/>
        </p:nvSpPr>
        <p:spPr>
          <a:xfrm>
            <a:off x="2456237" y="5194233"/>
            <a:ext cx="2084978" cy="652145"/>
          </a:xfrm>
          <a:prstGeom prst="roundRect">
            <a:avLst>
              <a:gd name="adj" fmla="val 16667"/>
            </a:avLst>
          </a:prstGeom>
          <a:solidFill>
            <a:schemeClr val="accent3">
              <a:lumMod val="7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i="0" u="none" strike="noStrike" cap="none" dirty="0" smtClean="0">
                <a:solidFill>
                  <a:schemeClr val="lt1"/>
                </a:solidFill>
                <a:latin typeface="Arial"/>
                <a:ea typeface="Arial"/>
                <a:cs typeface="Arial"/>
                <a:sym typeface="Arial"/>
              </a:rPr>
              <a:t>maritalstatus2010</a:t>
            </a:r>
            <a:r>
              <a:rPr lang="sv-SE" sz="1400" b="0" i="0" u="none" strike="noStrike" cap="none" dirty="0">
                <a:solidFill>
                  <a:schemeClr val="lt1"/>
                </a:solidFill>
                <a:latin typeface="Arial"/>
                <a:ea typeface="Arial"/>
                <a:cs typeface="Arial"/>
                <a:sym typeface="Arial"/>
              </a:rPr>
              <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a:t>
            </a:r>
            <a:r>
              <a:rPr lang="sv-SE" sz="1400" b="0" i="0" u="none" strike="noStrike" cap="none" dirty="0" err="1">
                <a:solidFill>
                  <a:schemeClr val="lt1"/>
                </a:solidFill>
                <a:latin typeface="Arial"/>
                <a:ea typeface="Arial"/>
                <a:cs typeface="Arial"/>
                <a:sym typeface="Arial"/>
              </a:rPr>
              <a:t>variable</a:t>
            </a:r>
            <a:r>
              <a:rPr lang="sv-SE" sz="1400" b="0" i="0" u="none" strike="noStrike" cap="none" dirty="0">
                <a:solidFill>
                  <a:schemeClr val="lt1"/>
                </a:solidFill>
                <a:latin typeface="Arial"/>
                <a:ea typeface="Arial"/>
                <a:cs typeface="Arial"/>
                <a:sym typeface="Arial"/>
              </a:rPr>
              <a:t>)</a:t>
            </a:r>
            <a:endParaRPr sz="1400" b="0" i="0" u="none" strike="noStrike" cap="none" dirty="0">
              <a:solidFill>
                <a:schemeClr val="lt1"/>
              </a:solidFill>
              <a:latin typeface="Arial"/>
              <a:ea typeface="Arial"/>
              <a:cs typeface="Arial"/>
              <a:sym typeface="Arial"/>
            </a:endParaRPr>
          </a:p>
        </p:txBody>
      </p:sp>
      <p:cxnSp>
        <p:nvCxnSpPr>
          <p:cNvPr id="159" name="Google Shape;159;p19"/>
          <p:cNvCxnSpPr>
            <a:stCxn id="158" idx="0"/>
            <a:endCxn id="160" idx="2"/>
          </p:cNvCxnSpPr>
          <p:nvPr/>
        </p:nvCxnSpPr>
        <p:spPr>
          <a:xfrm rot="10800000">
            <a:off x="1926426" y="4068633"/>
            <a:ext cx="1572300" cy="1125600"/>
          </a:xfrm>
          <a:prstGeom prst="straightConnector1">
            <a:avLst/>
          </a:prstGeom>
          <a:noFill/>
          <a:ln w="76200" cap="flat" cmpd="sng">
            <a:solidFill>
              <a:schemeClr val="accent3">
                <a:lumMod val="75000"/>
              </a:schemeClr>
            </a:solidFill>
            <a:prstDash val="solid"/>
            <a:miter lim="800000"/>
            <a:headEnd type="oval" w="med" len="med"/>
            <a:tailEnd type="triangle" w="med" len="med"/>
          </a:ln>
        </p:spPr>
      </p:cxnSp>
      <p:cxnSp>
        <p:nvCxnSpPr>
          <p:cNvPr id="161" name="Google Shape;161;p19"/>
          <p:cNvCxnSpPr>
            <a:stCxn id="162" idx="0"/>
            <a:endCxn id="160" idx="2"/>
          </p:cNvCxnSpPr>
          <p:nvPr/>
        </p:nvCxnSpPr>
        <p:spPr>
          <a:xfrm rot="10800000" flipH="1">
            <a:off x="1128413" y="4068634"/>
            <a:ext cx="798000" cy="1125600"/>
          </a:xfrm>
          <a:prstGeom prst="straightConnector1">
            <a:avLst/>
          </a:prstGeom>
          <a:noFill/>
          <a:ln w="76200" cap="flat" cmpd="sng">
            <a:solidFill>
              <a:srgbClr val="29A599"/>
            </a:solidFill>
            <a:prstDash val="solid"/>
            <a:miter lim="800000"/>
            <a:headEnd type="oval" w="med" len="med"/>
            <a:tailEnd type="triangle" w="med" len="med"/>
          </a:ln>
        </p:spPr>
      </p:cxnSp>
      <p:sp>
        <p:nvSpPr>
          <p:cNvPr id="160" name="Google Shape;160;p19"/>
          <p:cNvSpPr/>
          <p:nvPr/>
        </p:nvSpPr>
        <p:spPr>
          <a:xfrm>
            <a:off x="658449" y="3416450"/>
            <a:ext cx="2535682" cy="652145"/>
          </a:xfrm>
          <a:prstGeom prst="roundRect">
            <a:avLst>
              <a:gd name="adj" fmla="val 16667"/>
            </a:avLst>
          </a:prstGeom>
          <a:solidFill>
            <a:schemeClr val="bg1">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i="0" u="none" strike="noStrike" cap="none" dirty="0" err="1" smtClean="0">
                <a:solidFill>
                  <a:schemeClr val="lt1"/>
                </a:solidFill>
                <a:latin typeface="Arial"/>
                <a:ea typeface="Arial"/>
                <a:cs typeface="Arial"/>
                <a:sym typeface="Arial"/>
              </a:rPr>
              <a:t>maritalstatus</a:t>
            </a:r>
            <a:r>
              <a:rPr lang="sv-SE" sz="1400" b="0" i="0" u="none" strike="noStrike" cap="none" dirty="0">
                <a:solidFill>
                  <a:schemeClr val="lt1"/>
                </a:solidFill>
                <a:latin typeface="Arial"/>
                <a:ea typeface="Arial"/>
                <a:cs typeface="Arial"/>
                <a:sym typeface="Arial"/>
              </a:rPr>
              <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a:t>
            </a:r>
            <a:r>
              <a:rPr lang="sv-SE" sz="1400" b="0" i="0" u="none" strike="noStrike" cap="none" dirty="0" err="1">
                <a:solidFill>
                  <a:schemeClr val="lt1"/>
                </a:solidFill>
                <a:latin typeface="Arial"/>
                <a:ea typeface="Arial"/>
                <a:cs typeface="Arial"/>
                <a:sym typeface="Arial"/>
              </a:rPr>
              <a:t>represented</a:t>
            </a:r>
            <a:r>
              <a:rPr lang="sv-SE" sz="1400" b="0" i="0" u="none" strike="noStrike" cap="none" dirty="0">
                <a:solidFill>
                  <a:schemeClr val="lt1"/>
                </a:solidFill>
                <a:latin typeface="Arial"/>
                <a:ea typeface="Arial"/>
                <a:cs typeface="Arial"/>
                <a:sym typeface="Arial"/>
              </a:rPr>
              <a:t> </a:t>
            </a:r>
            <a:r>
              <a:rPr lang="sv-SE" sz="1400" b="0" i="0" u="none" strike="noStrike" cap="none" dirty="0" err="1">
                <a:solidFill>
                  <a:schemeClr val="lt1"/>
                </a:solidFill>
                <a:latin typeface="Arial"/>
                <a:ea typeface="Arial"/>
                <a:cs typeface="Arial"/>
                <a:sym typeface="Arial"/>
              </a:rPr>
              <a:t>variable</a:t>
            </a:r>
            <a:r>
              <a:rPr lang="sv-SE" sz="1400" b="0" i="0" u="none" strike="noStrike" cap="none" dirty="0">
                <a:solidFill>
                  <a:schemeClr val="lt1"/>
                </a:solidFill>
                <a:latin typeface="Arial"/>
                <a:ea typeface="Arial"/>
                <a:cs typeface="Arial"/>
                <a:sym typeface="Arial"/>
              </a:rPr>
              <a:t>)</a:t>
            </a:r>
            <a:endParaRPr sz="1400" b="0" i="0" u="none" strike="noStrike" cap="none" dirty="0">
              <a:solidFill>
                <a:schemeClr val="lt1"/>
              </a:solidFill>
              <a:latin typeface="Arial"/>
              <a:ea typeface="Arial"/>
              <a:cs typeface="Arial"/>
              <a:sym typeface="Arial"/>
            </a:endParaRPr>
          </a:p>
        </p:txBody>
      </p:sp>
      <p:sp>
        <p:nvSpPr>
          <p:cNvPr id="162" name="Google Shape;162;p19"/>
          <p:cNvSpPr/>
          <p:nvPr/>
        </p:nvSpPr>
        <p:spPr>
          <a:xfrm>
            <a:off x="85924" y="5194234"/>
            <a:ext cx="2084978" cy="652145"/>
          </a:xfrm>
          <a:prstGeom prst="roundRect">
            <a:avLst>
              <a:gd name="adj" fmla="val 16667"/>
            </a:avLst>
          </a:prstGeom>
          <a:solidFill>
            <a:srgbClr val="29A599"/>
          </a:solidFill>
          <a:ln w="12700" cap="flat" cmpd="sng">
            <a:solidFill>
              <a:srgbClr val="29A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i="0" u="none" strike="noStrike" cap="none" dirty="0" err="1" smtClean="0">
                <a:solidFill>
                  <a:schemeClr val="lt1"/>
                </a:solidFill>
                <a:latin typeface="Arial"/>
                <a:ea typeface="Arial"/>
                <a:cs typeface="Arial"/>
                <a:sym typeface="Arial"/>
              </a:rPr>
              <a:t>maritalstatus</a:t>
            </a:r>
            <a:r>
              <a:rPr lang="sv-SE" sz="1400" b="0" i="0" u="none" strike="noStrike" cap="none" dirty="0">
                <a:solidFill>
                  <a:schemeClr val="lt1"/>
                </a:solidFill>
                <a:latin typeface="Arial"/>
                <a:ea typeface="Arial"/>
                <a:cs typeface="Arial"/>
                <a:sym typeface="Arial"/>
              </a:rPr>
              <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a:t>
            </a:r>
            <a:r>
              <a:rPr lang="sv-SE" sz="1400" b="0" i="0" u="none" strike="noStrike" cap="none" dirty="0" err="1">
                <a:solidFill>
                  <a:schemeClr val="lt1"/>
                </a:solidFill>
                <a:latin typeface="Arial"/>
                <a:ea typeface="Arial"/>
                <a:cs typeface="Arial"/>
                <a:sym typeface="Arial"/>
              </a:rPr>
              <a:t>variable</a:t>
            </a:r>
            <a:r>
              <a:rPr lang="sv-SE" sz="1400" b="0" i="0" u="none" strike="noStrike" cap="none" dirty="0">
                <a:solidFill>
                  <a:schemeClr val="lt1"/>
                </a:solidFill>
                <a:latin typeface="Arial"/>
                <a:ea typeface="Arial"/>
                <a:cs typeface="Arial"/>
                <a:sym typeface="Arial"/>
              </a:rPr>
              <a:t>)</a:t>
            </a:r>
            <a:endParaRPr sz="1400" b="0" i="0" u="none" strike="noStrike" cap="none" dirty="0">
              <a:solidFill>
                <a:schemeClr val="lt1"/>
              </a:solidFill>
              <a:latin typeface="Arial"/>
              <a:ea typeface="Arial"/>
              <a:cs typeface="Arial"/>
              <a:sym typeface="Arial"/>
            </a:endParaRPr>
          </a:p>
        </p:txBody>
      </p:sp>
      <p:cxnSp>
        <p:nvCxnSpPr>
          <p:cNvPr id="163" name="Google Shape;163;p19"/>
          <p:cNvCxnSpPr>
            <a:stCxn id="160" idx="0"/>
            <a:endCxn id="157" idx="2"/>
          </p:cNvCxnSpPr>
          <p:nvPr/>
        </p:nvCxnSpPr>
        <p:spPr>
          <a:xfrm rot="10800000" flipH="1">
            <a:off x="1926290" y="2189450"/>
            <a:ext cx="1750800" cy="1227000"/>
          </a:xfrm>
          <a:prstGeom prst="straightConnector1">
            <a:avLst/>
          </a:prstGeom>
          <a:noFill/>
          <a:ln w="76200" cap="flat" cmpd="sng">
            <a:solidFill>
              <a:schemeClr val="bg1">
                <a:lumMod val="50000"/>
              </a:schemeClr>
            </a:solidFill>
            <a:prstDash val="solid"/>
            <a:miter lim="800000"/>
            <a:headEnd type="oval" w="med" len="med"/>
            <a:tailEnd type="triangle" w="med" len="med"/>
          </a:ln>
        </p:spPr>
      </p:cxnSp>
      <p:sp>
        <p:nvSpPr>
          <p:cNvPr id="164" name="Google Shape;164;p19"/>
          <p:cNvSpPr/>
          <p:nvPr/>
        </p:nvSpPr>
        <p:spPr>
          <a:xfrm>
            <a:off x="4832205" y="5194233"/>
            <a:ext cx="2084978" cy="652145"/>
          </a:xfrm>
          <a:prstGeom prst="roundRect">
            <a:avLst>
              <a:gd name="adj" fmla="val 16667"/>
            </a:avLst>
          </a:prstGeom>
          <a:solidFill>
            <a:schemeClr val="bg1">
              <a:lumMod val="7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i="0" u="none" strike="noStrike" cap="none" dirty="0" smtClean="0">
                <a:solidFill>
                  <a:schemeClr val="lt1"/>
                </a:solidFill>
                <a:latin typeface="Arial"/>
                <a:ea typeface="Arial"/>
                <a:cs typeface="Arial"/>
                <a:sym typeface="Arial"/>
              </a:rPr>
              <a:t>maritalstatus2018</a:t>
            </a:r>
            <a:r>
              <a:rPr lang="sv-SE" sz="1400" b="0" i="0" u="none" strike="noStrike" cap="none" dirty="0">
                <a:solidFill>
                  <a:schemeClr val="lt1"/>
                </a:solidFill>
                <a:latin typeface="Arial"/>
                <a:ea typeface="Arial"/>
                <a:cs typeface="Arial"/>
                <a:sym typeface="Arial"/>
              </a:rPr>
              <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a:t>
            </a:r>
            <a:r>
              <a:rPr lang="sv-SE" sz="1400" b="0" i="0" u="none" strike="noStrike" cap="none" dirty="0" err="1">
                <a:solidFill>
                  <a:schemeClr val="lt1"/>
                </a:solidFill>
                <a:latin typeface="Arial"/>
                <a:ea typeface="Arial"/>
                <a:cs typeface="Arial"/>
                <a:sym typeface="Arial"/>
              </a:rPr>
              <a:t>variable</a:t>
            </a:r>
            <a:r>
              <a:rPr lang="sv-SE" sz="1400" b="0" i="0" u="none" strike="noStrike" cap="none" dirty="0">
                <a:solidFill>
                  <a:schemeClr val="lt1"/>
                </a:solidFill>
                <a:latin typeface="Arial"/>
                <a:ea typeface="Arial"/>
                <a:cs typeface="Arial"/>
                <a:sym typeface="Arial"/>
              </a:rPr>
              <a:t>)</a:t>
            </a:r>
            <a:endParaRPr sz="1400" b="0" i="0" u="none" strike="noStrike" cap="none" dirty="0">
              <a:solidFill>
                <a:schemeClr val="lt1"/>
              </a:solidFill>
              <a:latin typeface="Arial"/>
              <a:ea typeface="Arial"/>
              <a:cs typeface="Arial"/>
              <a:sym typeface="Arial"/>
            </a:endParaRPr>
          </a:p>
        </p:txBody>
      </p:sp>
      <p:sp>
        <p:nvSpPr>
          <p:cNvPr id="165" name="Google Shape;165;p19"/>
          <p:cNvSpPr/>
          <p:nvPr/>
        </p:nvSpPr>
        <p:spPr>
          <a:xfrm>
            <a:off x="4216328" y="3416450"/>
            <a:ext cx="2535682" cy="652145"/>
          </a:xfrm>
          <a:prstGeom prst="roundRect">
            <a:avLst>
              <a:gd name="adj" fmla="val 16667"/>
            </a:avLst>
          </a:prstGeom>
          <a:solidFill>
            <a:schemeClr val="bg1">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i="0" u="none" strike="noStrike" cap="none" dirty="0" err="1" smtClean="0">
                <a:solidFill>
                  <a:schemeClr val="lt1"/>
                </a:solidFill>
                <a:latin typeface="Arial"/>
                <a:ea typeface="Arial"/>
                <a:cs typeface="Arial"/>
                <a:sym typeface="Arial"/>
              </a:rPr>
              <a:t>maritalstatusplus</a:t>
            </a:r>
            <a:r>
              <a:rPr lang="sv-SE" sz="1400" b="0" i="0" u="none" strike="noStrike" cap="none" dirty="0">
                <a:solidFill>
                  <a:schemeClr val="lt1"/>
                </a:solidFill>
                <a:latin typeface="Arial"/>
                <a:ea typeface="Arial"/>
                <a:cs typeface="Arial"/>
                <a:sym typeface="Arial"/>
              </a:rPr>
              <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a:t>
            </a:r>
            <a:r>
              <a:rPr lang="sv-SE" sz="1400" b="0" i="0" u="none" strike="noStrike" cap="none" dirty="0" err="1">
                <a:solidFill>
                  <a:schemeClr val="lt1"/>
                </a:solidFill>
                <a:latin typeface="Arial"/>
                <a:ea typeface="Arial"/>
                <a:cs typeface="Arial"/>
                <a:sym typeface="Arial"/>
              </a:rPr>
              <a:t>represented</a:t>
            </a:r>
            <a:r>
              <a:rPr lang="sv-SE" sz="1400" b="0" i="0" u="none" strike="noStrike" cap="none" dirty="0">
                <a:solidFill>
                  <a:schemeClr val="lt1"/>
                </a:solidFill>
                <a:latin typeface="Arial"/>
                <a:ea typeface="Arial"/>
                <a:cs typeface="Arial"/>
                <a:sym typeface="Arial"/>
              </a:rPr>
              <a:t> </a:t>
            </a:r>
            <a:r>
              <a:rPr lang="sv-SE" sz="1400" b="0" i="0" u="none" strike="noStrike" cap="none" dirty="0" err="1">
                <a:solidFill>
                  <a:schemeClr val="lt1"/>
                </a:solidFill>
                <a:latin typeface="Arial"/>
                <a:ea typeface="Arial"/>
                <a:cs typeface="Arial"/>
                <a:sym typeface="Arial"/>
              </a:rPr>
              <a:t>variable</a:t>
            </a:r>
            <a:r>
              <a:rPr lang="sv-SE" sz="1400" b="0" i="0" u="none" strike="noStrike" cap="none" dirty="0">
                <a:solidFill>
                  <a:schemeClr val="lt1"/>
                </a:solidFill>
                <a:latin typeface="Arial"/>
                <a:ea typeface="Arial"/>
                <a:cs typeface="Arial"/>
                <a:sym typeface="Arial"/>
              </a:rPr>
              <a:t>)</a:t>
            </a:r>
            <a:endParaRPr sz="1400" b="0" i="0" u="none" strike="noStrike" cap="none" dirty="0">
              <a:solidFill>
                <a:schemeClr val="lt1"/>
              </a:solidFill>
              <a:latin typeface="Arial"/>
              <a:ea typeface="Arial"/>
              <a:cs typeface="Arial"/>
              <a:sym typeface="Arial"/>
            </a:endParaRPr>
          </a:p>
        </p:txBody>
      </p:sp>
      <p:cxnSp>
        <p:nvCxnSpPr>
          <p:cNvPr id="166" name="Google Shape;166;p19"/>
          <p:cNvCxnSpPr>
            <a:stCxn id="164" idx="0"/>
            <a:endCxn id="165" idx="2"/>
          </p:cNvCxnSpPr>
          <p:nvPr/>
        </p:nvCxnSpPr>
        <p:spPr>
          <a:xfrm rot="10800000">
            <a:off x="5484094" y="4068633"/>
            <a:ext cx="390600" cy="1125600"/>
          </a:xfrm>
          <a:prstGeom prst="straightConnector1">
            <a:avLst/>
          </a:prstGeom>
          <a:noFill/>
          <a:ln w="76200" cap="flat" cmpd="sng">
            <a:solidFill>
              <a:schemeClr val="bg1">
                <a:lumMod val="75000"/>
              </a:schemeClr>
            </a:solidFill>
            <a:prstDash val="solid"/>
            <a:miter lim="800000"/>
            <a:headEnd type="oval" w="med" len="med"/>
            <a:tailEnd type="triangle" w="med" len="med"/>
          </a:ln>
        </p:spPr>
      </p:cxnSp>
      <p:cxnSp>
        <p:nvCxnSpPr>
          <p:cNvPr id="167" name="Google Shape;167;p19"/>
          <p:cNvCxnSpPr>
            <a:stCxn id="165" idx="0"/>
            <a:endCxn id="157" idx="2"/>
          </p:cNvCxnSpPr>
          <p:nvPr/>
        </p:nvCxnSpPr>
        <p:spPr>
          <a:xfrm rot="10800000">
            <a:off x="3677269" y="2189450"/>
            <a:ext cx="1806900" cy="1227000"/>
          </a:xfrm>
          <a:prstGeom prst="straightConnector1">
            <a:avLst/>
          </a:prstGeom>
          <a:noFill/>
          <a:ln w="76200" cap="flat" cmpd="sng">
            <a:solidFill>
              <a:schemeClr val="bg1">
                <a:lumMod val="50000"/>
              </a:schemeClr>
            </a:solidFill>
            <a:prstDash val="solid"/>
            <a:miter lim="800000"/>
            <a:headEnd type="oval" w="med" len="med"/>
            <a:tailEnd type="triangle" w="med" len="med"/>
          </a:ln>
        </p:spPr>
      </p:cxnSp>
      <p:cxnSp>
        <p:nvCxnSpPr>
          <p:cNvPr id="168" name="Google Shape;168;p19"/>
          <p:cNvCxnSpPr/>
          <p:nvPr/>
        </p:nvCxnSpPr>
        <p:spPr>
          <a:xfrm rot="10800000">
            <a:off x="173479" y="3050756"/>
            <a:ext cx="8821149" cy="35519"/>
          </a:xfrm>
          <a:prstGeom prst="straightConnector1">
            <a:avLst/>
          </a:prstGeom>
          <a:noFill/>
          <a:ln w="9525" cap="flat" cmpd="sng">
            <a:solidFill>
              <a:schemeClr val="accent1"/>
            </a:solidFill>
            <a:prstDash val="lgDash"/>
            <a:miter lim="800000"/>
            <a:headEnd type="none" w="sm" len="sm"/>
            <a:tailEnd type="none" w="sm" len="sm"/>
          </a:ln>
        </p:spPr>
      </p:cxnSp>
      <p:cxnSp>
        <p:nvCxnSpPr>
          <p:cNvPr id="169" name="Google Shape;169;p19"/>
          <p:cNvCxnSpPr/>
          <p:nvPr/>
        </p:nvCxnSpPr>
        <p:spPr>
          <a:xfrm rot="10800000">
            <a:off x="141457" y="4721977"/>
            <a:ext cx="8853171" cy="9577"/>
          </a:xfrm>
          <a:prstGeom prst="straightConnector1">
            <a:avLst/>
          </a:prstGeom>
          <a:noFill/>
          <a:ln w="9525" cap="flat" cmpd="sng">
            <a:solidFill>
              <a:schemeClr val="accent1"/>
            </a:solidFill>
            <a:prstDash val="lgDash"/>
            <a:miter lim="800000"/>
            <a:headEnd type="none" w="sm" len="sm"/>
            <a:tailEnd type="none" w="sm" len="sm"/>
          </a:ln>
        </p:spPr>
      </p:cxnSp>
      <p:sp>
        <p:nvSpPr>
          <p:cNvPr id="170" name="Google Shape;170;p19"/>
          <p:cNvSpPr/>
          <p:nvPr/>
        </p:nvSpPr>
        <p:spPr>
          <a:xfrm>
            <a:off x="7030762" y="1569556"/>
            <a:ext cx="2113238" cy="1110878"/>
          </a:xfrm>
          <a:prstGeom prst="rect">
            <a:avLst/>
          </a:prstGeom>
          <a:noFill/>
          <a:ln>
            <a:noFill/>
          </a:ln>
        </p:spPr>
        <p:txBody>
          <a:bodyPr spcFirstLastPara="1" wrap="square" lIns="91425" tIns="45700" rIns="91425" bIns="45700" anchor="ctr" anchorCtr="0">
            <a:noAutofit/>
          </a:bodyPr>
          <a:lstStyle/>
          <a:p>
            <a:pPr lvl="0"/>
            <a:r>
              <a:rPr lang="sv-SE" sz="1400" b="1" i="0" u="none" strike="noStrike" cap="none" dirty="0">
                <a:solidFill>
                  <a:schemeClr val="dk1"/>
                </a:solidFill>
                <a:latin typeface="Arial"/>
                <a:ea typeface="Arial"/>
                <a:cs typeface="Arial"/>
                <a:sym typeface="Arial"/>
              </a:rPr>
              <a:t>Conceptual variable</a:t>
            </a:r>
            <a:r>
              <a:rPr lang="sv-SE" sz="1400" b="0" i="0" u="none" strike="noStrike" cap="none" dirty="0">
                <a:solidFill>
                  <a:schemeClr val="dk1"/>
                </a:solidFill>
                <a:latin typeface="Arial"/>
                <a:ea typeface="Arial"/>
                <a:cs typeface="Arial"/>
                <a:sym typeface="Arial"/>
              </a:rPr>
              <a:t/>
            </a:r>
            <a:br>
              <a:rPr lang="sv-SE" sz="1400" b="0" i="0" u="none" strike="noStrike" cap="none" dirty="0">
                <a:solidFill>
                  <a:schemeClr val="dk1"/>
                </a:solidFill>
                <a:latin typeface="Arial"/>
                <a:ea typeface="Arial"/>
                <a:cs typeface="Arial"/>
                <a:sym typeface="Arial"/>
              </a:rPr>
            </a:br>
            <a:r>
              <a:rPr lang="en-US" sz="1400" dirty="0">
                <a:solidFill>
                  <a:schemeClr val="dk1"/>
                </a:solidFill>
                <a:latin typeface="Arial"/>
                <a:ea typeface="Arial"/>
                <a:cs typeface="Arial"/>
                <a:sym typeface="Arial"/>
              </a:rPr>
              <a:t>The most</a:t>
            </a:r>
          </a:p>
          <a:p>
            <a:pPr lvl="0"/>
            <a:r>
              <a:rPr lang="en-US" sz="1400" dirty="0">
                <a:solidFill>
                  <a:schemeClr val="dk1"/>
                </a:solidFill>
                <a:latin typeface="Arial"/>
                <a:ea typeface="Arial"/>
                <a:cs typeface="Arial"/>
                <a:sym typeface="Arial"/>
              </a:rPr>
              <a:t>generic way to describe </a:t>
            </a:r>
            <a:r>
              <a:rPr lang="en-US" sz="1400" dirty="0" smtClean="0">
                <a:solidFill>
                  <a:schemeClr val="dk1"/>
                </a:solidFill>
                <a:latin typeface="Arial"/>
                <a:ea typeface="Arial"/>
                <a:cs typeface="Arial"/>
                <a:sym typeface="Arial"/>
              </a:rPr>
              <a:t>a variable</a:t>
            </a:r>
            <a:endParaRPr sz="1400" dirty="0">
              <a:solidFill>
                <a:schemeClr val="dk1"/>
              </a:solidFill>
              <a:latin typeface="Arial"/>
              <a:ea typeface="Arial"/>
              <a:cs typeface="Arial"/>
              <a:sym typeface="Arial"/>
            </a:endParaRPr>
          </a:p>
        </p:txBody>
      </p:sp>
      <p:sp>
        <p:nvSpPr>
          <p:cNvPr id="171" name="Google Shape;171;p19"/>
          <p:cNvSpPr/>
          <p:nvPr/>
        </p:nvSpPr>
        <p:spPr>
          <a:xfrm>
            <a:off x="7047993" y="3184180"/>
            <a:ext cx="1784203" cy="11108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1400" b="1" dirty="0">
                <a:solidFill>
                  <a:schemeClr val="dk1"/>
                </a:solidFill>
                <a:latin typeface="Arial"/>
                <a:ea typeface="Arial"/>
                <a:cs typeface="Arial"/>
                <a:sym typeface="Arial"/>
              </a:rPr>
              <a:t>Represented variable</a:t>
            </a:r>
            <a:endParaRPr sz="1400" b="1" dirty="0">
              <a:solidFill>
                <a:schemeClr val="dk1"/>
              </a:solidFill>
              <a:latin typeface="Arial"/>
              <a:ea typeface="Arial"/>
              <a:cs typeface="Arial"/>
              <a:sym typeface="Arial"/>
            </a:endParaRPr>
          </a:p>
          <a:p>
            <a:pPr lvl="0"/>
            <a:r>
              <a:rPr lang="en-US" sz="1400" dirty="0">
                <a:solidFill>
                  <a:schemeClr val="dk1"/>
                </a:solidFill>
                <a:latin typeface="Arial"/>
                <a:ea typeface="Arial"/>
                <a:cs typeface="Arial"/>
                <a:sym typeface="Arial"/>
              </a:rPr>
              <a:t>Describes how a variable is measured</a:t>
            </a:r>
            <a:endParaRPr sz="1400" dirty="0">
              <a:solidFill>
                <a:schemeClr val="dk1"/>
              </a:solidFill>
              <a:latin typeface="Arial"/>
              <a:ea typeface="Arial"/>
              <a:cs typeface="Arial"/>
              <a:sym typeface="Arial"/>
            </a:endParaRPr>
          </a:p>
        </p:txBody>
      </p:sp>
      <p:sp>
        <p:nvSpPr>
          <p:cNvPr id="172" name="Google Shape;172;p19"/>
          <p:cNvSpPr/>
          <p:nvPr/>
        </p:nvSpPr>
        <p:spPr>
          <a:xfrm>
            <a:off x="7047993" y="4926203"/>
            <a:ext cx="2274061" cy="11108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1400" b="1" dirty="0">
                <a:solidFill>
                  <a:schemeClr val="dk1"/>
                </a:solidFill>
                <a:latin typeface="Arial"/>
                <a:ea typeface="Arial"/>
                <a:cs typeface="Arial"/>
                <a:sym typeface="Arial"/>
              </a:rPr>
              <a:t>Variable</a:t>
            </a:r>
            <a:endParaRPr sz="1400" b="1" dirty="0">
              <a:solidFill>
                <a:schemeClr val="dk1"/>
              </a:solidFill>
              <a:latin typeface="Arial"/>
              <a:ea typeface="Arial"/>
              <a:cs typeface="Arial"/>
              <a:sym typeface="Arial"/>
            </a:endParaRPr>
          </a:p>
          <a:p>
            <a:pPr lvl="0"/>
            <a:r>
              <a:rPr lang="it-IT" sz="1400" dirty="0">
                <a:solidFill>
                  <a:schemeClr val="dk1"/>
                </a:solidFill>
                <a:latin typeface="Arial"/>
                <a:ea typeface="Arial"/>
                <a:cs typeface="Arial"/>
                <a:sym typeface="Arial"/>
              </a:rPr>
              <a:t>A column in a dataset</a:t>
            </a:r>
            <a:endParaRPr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089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lGKy8kLArPOy5IQcMISf34HEvWUf8AYYAbLXsO5LITVntKbh4LNp-guZpoRzyeAJkAqqNlTinGeNNW2p6V-QePaOPNobsfgpjIAH_u5aaxc9kqLcAIzUIsIbg1dsLyNMgrFAJNqL_fm7NZv-NA"/>
          <p:cNvPicPr>
            <a:picLocks noChangeAspect="1" noChangeArrowheads="1"/>
          </p:cNvPicPr>
          <p:nvPr/>
        </p:nvPicPr>
        <p:blipFill rotWithShape="1">
          <a:blip r:embed="rId3">
            <a:extLst>
              <a:ext uri="{28A0092B-C50C-407E-A947-70E740481C1C}">
                <a14:useLocalDpi xmlns:a14="http://schemas.microsoft.com/office/drawing/2010/main" val="0"/>
              </a:ext>
            </a:extLst>
          </a:blip>
          <a:srcRect t="125" b="-1"/>
          <a:stretch/>
        </p:blipFill>
        <p:spPr bwMode="auto">
          <a:xfrm>
            <a:off x="172992" y="622300"/>
            <a:ext cx="8658225" cy="44140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18048" y="5901348"/>
            <a:ext cx="3707904" cy="261610"/>
          </a:xfrm>
          <a:prstGeom prst="rect">
            <a:avLst/>
          </a:prstGeom>
        </p:spPr>
        <p:txBody>
          <a:bodyPr wrap="square">
            <a:spAutoFit/>
          </a:bodyPr>
          <a:lstStyle/>
          <a:p>
            <a:pPr>
              <a:spcBef>
                <a:spcPts val="0"/>
              </a:spcBef>
              <a:spcAft>
                <a:spcPts val="0"/>
              </a:spcAft>
            </a:pPr>
            <a:r>
              <a:rPr lang="en-GB" sz="1050" dirty="0">
                <a:solidFill>
                  <a:srgbClr val="000000"/>
                </a:solidFill>
              </a:rPr>
              <a:t>Copyright © GESIS Leibniz Institute for the Social Sciences, 2016</a:t>
            </a:r>
            <a:endParaRPr lang="en-GB" sz="1050" dirty="0">
              <a:effectLst/>
            </a:endParaRPr>
          </a:p>
        </p:txBody>
      </p:sp>
      <p:sp>
        <p:nvSpPr>
          <p:cNvPr id="4" name="Cloud 3"/>
          <p:cNvSpPr/>
          <p:nvPr/>
        </p:nvSpPr>
        <p:spPr>
          <a:xfrm>
            <a:off x="172992" y="852381"/>
            <a:ext cx="2155719" cy="1452384"/>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sz="1400" dirty="0">
                <a:solidFill>
                  <a:srgbClr val="000000"/>
                </a:solidFill>
              </a:rPr>
              <a:t>What is the study about? Who created it?</a:t>
            </a:r>
            <a:endParaRPr lang="en-GB" dirty="0">
              <a:effectLst/>
            </a:endParaRPr>
          </a:p>
        </p:txBody>
      </p:sp>
      <p:sp>
        <p:nvSpPr>
          <p:cNvPr id="5" name="Cloud 4"/>
          <p:cNvSpPr/>
          <p:nvPr/>
        </p:nvSpPr>
        <p:spPr>
          <a:xfrm>
            <a:off x="18028" y="4111400"/>
            <a:ext cx="2817223" cy="140553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dirty="0">
                <a:solidFill>
                  <a:srgbClr val="000000"/>
                </a:solidFill>
              </a:rPr>
              <a:t>What was the intent/concept of the question?</a:t>
            </a:r>
            <a:endParaRPr lang="en-GB" dirty="0">
              <a:effectLst/>
            </a:endParaRPr>
          </a:p>
        </p:txBody>
      </p:sp>
      <p:sp>
        <p:nvSpPr>
          <p:cNvPr id="6" name="Cloud 5"/>
          <p:cNvSpPr/>
          <p:nvPr/>
        </p:nvSpPr>
        <p:spPr>
          <a:xfrm>
            <a:off x="3065418" y="1017868"/>
            <a:ext cx="3431235" cy="140553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dirty="0">
                <a:solidFill>
                  <a:srgbClr val="000000"/>
                </a:solidFill>
              </a:rPr>
              <a:t>Who was asked? What is the population?</a:t>
            </a:r>
            <a:endParaRPr lang="en-GB" dirty="0">
              <a:effectLst/>
            </a:endParaRPr>
          </a:p>
        </p:txBody>
      </p:sp>
      <p:sp>
        <p:nvSpPr>
          <p:cNvPr id="7" name="Cloud 6"/>
          <p:cNvSpPr/>
          <p:nvPr/>
        </p:nvSpPr>
        <p:spPr>
          <a:xfrm>
            <a:off x="2990215" y="4867039"/>
            <a:ext cx="1957317" cy="98387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dirty="0">
                <a:solidFill>
                  <a:srgbClr val="000000"/>
                </a:solidFill>
              </a:rPr>
              <a:t>Who funded it?</a:t>
            </a:r>
            <a:endParaRPr lang="en-GB" dirty="0">
              <a:effectLst/>
            </a:endParaRPr>
          </a:p>
        </p:txBody>
      </p:sp>
      <p:sp>
        <p:nvSpPr>
          <p:cNvPr id="9" name="Cloud 8"/>
          <p:cNvSpPr/>
          <p:nvPr/>
        </p:nvSpPr>
        <p:spPr>
          <a:xfrm>
            <a:off x="6121075" y="2121736"/>
            <a:ext cx="2710142" cy="1405533"/>
          </a:xfrm>
          <a:prstGeom prst="cloud">
            <a:avLst/>
          </a:prstGeom>
          <a:solidFill>
            <a:schemeClr val="bg1">
              <a:lumMod val="95000"/>
            </a:schemeClr>
          </a:solidFill>
          <a:ln>
            <a:solidFill>
              <a:schemeClr val="tx1"/>
            </a:solidFill>
          </a:ln>
        </p:spPr>
        <p:txBody>
          <a:bodyPr wrap="square">
            <a:spAutoFit/>
          </a:bodyPr>
          <a:lstStyle/>
          <a:p>
            <a:pPr>
              <a:spcBef>
                <a:spcPts val="0"/>
              </a:spcBef>
              <a:spcAft>
                <a:spcPts val="0"/>
              </a:spcAft>
            </a:pPr>
            <a:r>
              <a:rPr lang="en-GB">
                <a:solidFill>
                  <a:srgbClr val="000000"/>
                </a:solidFill>
              </a:rPr>
              <a:t>What was the data capture? (the question)</a:t>
            </a:r>
            <a:endParaRPr lang="en-GB" dirty="0">
              <a:effectLst/>
            </a:endParaRPr>
          </a:p>
        </p:txBody>
      </p:sp>
      <p:sp>
        <p:nvSpPr>
          <p:cNvPr id="10" name="Cloud 9"/>
          <p:cNvSpPr/>
          <p:nvPr/>
        </p:nvSpPr>
        <p:spPr>
          <a:xfrm>
            <a:off x="823258" y="2423401"/>
            <a:ext cx="2513326" cy="140553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dirty="0">
                <a:solidFill>
                  <a:srgbClr val="000000"/>
                </a:solidFill>
              </a:rPr>
              <a:t>What is the meaning of the codes?</a:t>
            </a:r>
            <a:endParaRPr lang="en-GB" dirty="0">
              <a:effectLst/>
            </a:endParaRPr>
          </a:p>
        </p:txBody>
      </p:sp>
      <p:sp>
        <p:nvSpPr>
          <p:cNvPr id="11" name="Cloud 10"/>
          <p:cNvSpPr/>
          <p:nvPr/>
        </p:nvSpPr>
        <p:spPr>
          <a:xfrm>
            <a:off x="6880946" y="815253"/>
            <a:ext cx="2028986" cy="98387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a:solidFill>
                  <a:srgbClr val="000000"/>
                </a:solidFill>
              </a:rPr>
              <a:t>Mode of collection?</a:t>
            </a:r>
            <a:endParaRPr lang="en-GB" dirty="0">
              <a:effectLst/>
            </a:endParaRPr>
          </a:p>
        </p:txBody>
      </p:sp>
      <p:sp>
        <p:nvSpPr>
          <p:cNvPr id="12" name="Cloud 11"/>
          <p:cNvSpPr/>
          <p:nvPr/>
        </p:nvSpPr>
        <p:spPr>
          <a:xfrm>
            <a:off x="3598756" y="3231776"/>
            <a:ext cx="2697551" cy="140553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dirty="0">
                <a:solidFill>
                  <a:srgbClr val="000000"/>
                </a:solidFill>
              </a:rPr>
              <a:t>What was the previous question? </a:t>
            </a:r>
            <a:endParaRPr lang="en-GB" dirty="0">
              <a:effectLst/>
            </a:endParaRPr>
          </a:p>
        </p:txBody>
      </p:sp>
      <p:sp>
        <p:nvSpPr>
          <p:cNvPr id="13" name="Cloud 12"/>
          <p:cNvSpPr/>
          <p:nvPr/>
        </p:nvSpPr>
        <p:spPr>
          <a:xfrm>
            <a:off x="6515699" y="3948362"/>
            <a:ext cx="2354875" cy="1405533"/>
          </a:xfrm>
          <a:prstGeom prst="cloud">
            <a:avLst/>
          </a:prstGeom>
          <a:solidFill>
            <a:schemeClr val="bg1">
              <a:lumMod val="95000"/>
            </a:schemeClr>
          </a:solidFill>
          <a:ln>
            <a:solidFill>
              <a:schemeClr val="tx1"/>
            </a:solidFill>
          </a:ln>
        </p:spPr>
        <p:txBody>
          <a:bodyPr wrap="square">
            <a:spAutoFit/>
          </a:bodyPr>
          <a:lstStyle/>
          <a:p>
            <a:pPr algn="ctr">
              <a:spcBef>
                <a:spcPts val="0"/>
              </a:spcBef>
              <a:spcAft>
                <a:spcPts val="0"/>
              </a:spcAft>
            </a:pPr>
            <a:r>
              <a:rPr lang="en-GB" dirty="0">
                <a:solidFill>
                  <a:srgbClr val="000000"/>
                </a:solidFill>
              </a:rPr>
              <a:t>What do the variables mean?</a:t>
            </a:r>
            <a:endParaRPr lang="en-GB" dirty="0">
              <a:effectLst/>
            </a:endParaRPr>
          </a:p>
        </p:txBody>
      </p:sp>
      <p:pic>
        <p:nvPicPr>
          <p:cNvPr id="14" name="Picture 2" descr="https://ddialliance.org/sites/default/files/ddi-logo.jpg">
            <a:extLst>
              <a:ext uri="{FF2B5EF4-FFF2-40B4-BE49-F238E27FC236}">
                <a16:creationId xmlns:a16="http://schemas.microsoft.com/office/drawing/2014/main" id="{97CA6760-C697-4904-8D70-F5319DA26E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63" y="6005619"/>
            <a:ext cx="2668385" cy="67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body" idx="1"/>
          </p:nvPr>
        </p:nvSpPr>
        <p:spPr>
          <a:xfrm>
            <a:off x="690114" y="1682141"/>
            <a:ext cx="7886700" cy="2467471"/>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endParaRPr lang="sv-SE" sz="2400" dirty="0" smtClean="0">
              <a:latin typeface="+mj-lt"/>
            </a:endParaRPr>
          </a:p>
          <a:p>
            <a:pPr marL="171450" lvl="0" indent="-171450" algn="l" rtl="0">
              <a:lnSpc>
                <a:spcPct val="90000"/>
              </a:lnSpc>
              <a:spcBef>
                <a:spcPts val="0"/>
              </a:spcBef>
              <a:spcAft>
                <a:spcPts val="0"/>
              </a:spcAft>
              <a:buClr>
                <a:schemeClr val="dk1"/>
              </a:buClr>
              <a:buSzPts val="2100"/>
              <a:buChar char="•"/>
            </a:pPr>
            <a:endParaRPr lang="sv-SE" sz="2400" dirty="0">
              <a:latin typeface="+mj-lt"/>
            </a:endParaRPr>
          </a:p>
          <a:p>
            <a:pPr marL="171450" lvl="0" indent="-171450" algn="l" rtl="0">
              <a:lnSpc>
                <a:spcPct val="90000"/>
              </a:lnSpc>
              <a:spcBef>
                <a:spcPts val="0"/>
              </a:spcBef>
              <a:spcAft>
                <a:spcPts val="0"/>
              </a:spcAft>
              <a:buClr>
                <a:schemeClr val="dk1"/>
              </a:buClr>
              <a:buSzPts val="2100"/>
              <a:buChar char="•"/>
            </a:pPr>
            <a:r>
              <a:rPr lang="sv-SE" sz="2400" dirty="0" smtClean="0">
                <a:latin typeface="+mj-lt"/>
              </a:rPr>
              <a:t>Allows comparison of variables </a:t>
            </a:r>
            <a:r>
              <a:rPr lang="sv-SE" sz="2400" dirty="0">
                <a:latin typeface="+mj-lt"/>
              </a:rPr>
              <a:t>across </a:t>
            </a:r>
            <a:r>
              <a:rPr lang="sv-SE" sz="2400" dirty="0" smtClean="0">
                <a:latin typeface="+mj-lt"/>
              </a:rPr>
              <a:t>datasets</a:t>
            </a:r>
            <a:endParaRPr sz="2400" dirty="0">
              <a:latin typeface="+mj-lt"/>
            </a:endParaRPr>
          </a:p>
          <a:p>
            <a:pPr marL="171450" lvl="0" indent="-171450" algn="l" rtl="0">
              <a:lnSpc>
                <a:spcPct val="90000"/>
              </a:lnSpc>
              <a:spcBef>
                <a:spcPts val="750"/>
              </a:spcBef>
              <a:spcAft>
                <a:spcPts val="0"/>
              </a:spcAft>
              <a:buClr>
                <a:schemeClr val="dk1"/>
              </a:buClr>
              <a:buSzPts val="2100"/>
              <a:buChar char="•"/>
            </a:pPr>
            <a:r>
              <a:rPr lang="sv-SE" sz="2400" dirty="0" smtClean="0">
                <a:latin typeface="+mj-lt"/>
              </a:rPr>
              <a:t>Facilitates variables harmonization</a:t>
            </a:r>
          </a:p>
        </p:txBody>
      </p:sp>
      <p:sp>
        <p:nvSpPr>
          <p:cNvPr id="282" name="Google Shape;282;p26"/>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sz="4400" b="1" dirty="0" err="1">
                <a:latin typeface="+mj-lt"/>
              </a:rPr>
              <a:t>Benefits</a:t>
            </a:r>
            <a:r>
              <a:rPr lang="sv-SE" sz="4400" b="1" dirty="0">
                <a:latin typeface="+mj-lt"/>
              </a:rPr>
              <a:t> </a:t>
            </a:r>
            <a:r>
              <a:rPr lang="sv-SE" sz="4400" b="1" dirty="0" err="1">
                <a:latin typeface="+mj-lt"/>
              </a:rPr>
              <a:t>of</a:t>
            </a:r>
            <a:r>
              <a:rPr lang="sv-SE" sz="4400" b="1" dirty="0">
                <a:latin typeface="+mj-lt"/>
              </a:rPr>
              <a:t> the </a:t>
            </a:r>
            <a:r>
              <a:rPr lang="sv-SE" sz="4400" b="1" dirty="0" err="1">
                <a:latin typeface="+mj-lt"/>
              </a:rPr>
              <a:t>variable</a:t>
            </a:r>
            <a:r>
              <a:rPr lang="sv-SE" sz="4400" b="1" dirty="0">
                <a:latin typeface="+mj-lt"/>
              </a:rPr>
              <a:t> </a:t>
            </a:r>
            <a:r>
              <a:rPr lang="sv-SE" sz="4400" b="1" dirty="0" err="1">
                <a:latin typeface="+mj-lt"/>
              </a:rPr>
              <a:t>cascade</a:t>
            </a:r>
            <a:r>
              <a:rPr lang="sv-SE" sz="4400" b="1" dirty="0">
                <a:latin typeface="+mj-lt"/>
              </a:rPr>
              <a:t> </a:t>
            </a:r>
            <a:r>
              <a:rPr lang="sv-SE" sz="4400" b="1" dirty="0" err="1">
                <a:latin typeface="+mj-lt"/>
              </a:rPr>
              <a:t>structure</a:t>
            </a:r>
            <a:endParaRPr sz="4400" b="1" dirty="0">
              <a:latin typeface="+mj-lt"/>
            </a:endParaRPr>
          </a:p>
        </p:txBody>
      </p:sp>
      <p:sp>
        <p:nvSpPr>
          <p:cNvPr id="4"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pic>
        <p:nvPicPr>
          <p:cNvPr id="5" name="Picture 2" descr="https://ddialliance.org/sites/default/files/ddi-logo.jpg">
            <a:extLst>
              <a:ext uri="{FF2B5EF4-FFF2-40B4-BE49-F238E27FC236}">
                <a16:creationId xmlns:a16="http://schemas.microsoft.com/office/drawing/2014/main" id="{FA7F3EF3-05A3-496E-968D-F778C31AA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34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body" idx="1"/>
          </p:nvPr>
        </p:nvSpPr>
        <p:spPr>
          <a:xfrm>
            <a:off x="628650" y="1825625"/>
            <a:ext cx="7886700" cy="275550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sv-SE" sz="2400" dirty="0" err="1">
                <a:latin typeface="+mn-lt"/>
              </a:rPr>
              <a:t>Describes</a:t>
            </a:r>
            <a:r>
              <a:rPr lang="sv-SE" sz="2400" dirty="0">
                <a:latin typeface="+mn-lt"/>
              </a:rPr>
              <a:t> the </a:t>
            </a:r>
            <a:r>
              <a:rPr lang="sv-SE" sz="2400" dirty="0" err="1">
                <a:latin typeface="+mn-lt"/>
              </a:rPr>
              <a:t>origin</a:t>
            </a:r>
            <a:r>
              <a:rPr lang="sv-SE" sz="2400" dirty="0">
                <a:latin typeface="+mn-lt"/>
              </a:rPr>
              <a:t> </a:t>
            </a:r>
            <a:r>
              <a:rPr lang="sv-SE" sz="2400" dirty="0" err="1">
                <a:latin typeface="+mn-lt"/>
              </a:rPr>
              <a:t>of</a:t>
            </a:r>
            <a:r>
              <a:rPr lang="sv-SE" sz="2400" dirty="0">
                <a:latin typeface="+mn-lt"/>
              </a:rPr>
              <a:t> a </a:t>
            </a:r>
            <a:r>
              <a:rPr lang="sv-SE" sz="2400" dirty="0" err="1">
                <a:latin typeface="+mn-lt"/>
              </a:rPr>
              <a:t>variable</a:t>
            </a:r>
            <a:endParaRPr sz="2400" dirty="0">
              <a:latin typeface="+mn-lt"/>
            </a:endParaRPr>
          </a:p>
          <a:p>
            <a:pPr marL="171450" lvl="0" indent="-171450" algn="l" rtl="0">
              <a:lnSpc>
                <a:spcPct val="90000"/>
              </a:lnSpc>
              <a:spcBef>
                <a:spcPts val="750"/>
              </a:spcBef>
              <a:spcAft>
                <a:spcPts val="0"/>
              </a:spcAft>
              <a:buClr>
                <a:schemeClr val="dk1"/>
              </a:buClr>
              <a:buSzPts val="2100"/>
              <a:buChar char="•"/>
            </a:pPr>
            <a:r>
              <a:rPr lang="sv-SE" sz="2400" dirty="0">
                <a:latin typeface="+mn-lt"/>
              </a:rPr>
              <a:t>Relationship </a:t>
            </a:r>
            <a:r>
              <a:rPr lang="sv-SE" sz="2400" dirty="0" err="1">
                <a:latin typeface="+mn-lt"/>
              </a:rPr>
              <a:t>between</a:t>
            </a:r>
            <a:r>
              <a:rPr lang="sv-SE" sz="2400" dirty="0">
                <a:latin typeface="+mn-lt"/>
              </a:rPr>
              <a:t> </a:t>
            </a:r>
            <a:r>
              <a:rPr lang="sv-SE" sz="2400" dirty="0" err="1">
                <a:latin typeface="+mn-lt"/>
              </a:rPr>
              <a:t>concept</a:t>
            </a:r>
            <a:r>
              <a:rPr lang="sv-SE" sz="2400" dirty="0">
                <a:latin typeface="+mn-lt"/>
              </a:rPr>
              <a:t>, </a:t>
            </a:r>
            <a:r>
              <a:rPr lang="sv-SE" sz="2400" dirty="0" err="1">
                <a:latin typeface="+mn-lt"/>
              </a:rPr>
              <a:t>question</a:t>
            </a:r>
            <a:r>
              <a:rPr lang="sv-SE" sz="2400" dirty="0">
                <a:latin typeface="+mn-lt"/>
              </a:rPr>
              <a:t> and </a:t>
            </a:r>
            <a:r>
              <a:rPr lang="sv-SE" sz="2400" dirty="0" err="1">
                <a:latin typeface="+mn-lt"/>
              </a:rPr>
              <a:t>variable</a:t>
            </a:r>
            <a:r>
              <a:rPr lang="sv-SE" sz="2400" dirty="0">
                <a:latin typeface="+mn-lt"/>
              </a:rPr>
              <a:t> </a:t>
            </a:r>
            <a:endParaRPr sz="2400" dirty="0">
              <a:latin typeface="+mn-lt"/>
            </a:endParaRPr>
          </a:p>
          <a:p>
            <a:pPr marL="171450" lvl="0" indent="-171450" algn="l" rtl="0">
              <a:lnSpc>
                <a:spcPct val="90000"/>
              </a:lnSpc>
              <a:spcBef>
                <a:spcPts val="750"/>
              </a:spcBef>
              <a:spcAft>
                <a:spcPts val="0"/>
              </a:spcAft>
              <a:buClr>
                <a:schemeClr val="dk1"/>
              </a:buClr>
              <a:buSzPts val="2100"/>
              <a:buChar char="•"/>
            </a:pPr>
            <a:r>
              <a:rPr lang="sv-SE" sz="2400" dirty="0" err="1">
                <a:latin typeface="+mn-lt"/>
              </a:rPr>
              <a:t>Document</a:t>
            </a:r>
            <a:r>
              <a:rPr lang="sv-SE" sz="2400" dirty="0">
                <a:latin typeface="+mn-lt"/>
              </a:rPr>
              <a:t> </a:t>
            </a:r>
            <a:r>
              <a:rPr lang="sv-SE" sz="2400" dirty="0" err="1">
                <a:latin typeface="+mn-lt"/>
              </a:rPr>
              <a:t>derived</a:t>
            </a:r>
            <a:r>
              <a:rPr lang="sv-SE" sz="2400" dirty="0">
                <a:latin typeface="+mn-lt"/>
              </a:rPr>
              <a:t> </a:t>
            </a:r>
            <a:r>
              <a:rPr lang="sv-SE" sz="2400" dirty="0" err="1">
                <a:latin typeface="+mn-lt"/>
              </a:rPr>
              <a:t>variables</a:t>
            </a:r>
            <a:r>
              <a:rPr lang="sv-SE" sz="2400" dirty="0">
                <a:latin typeface="+mn-lt"/>
              </a:rPr>
              <a:t> and </a:t>
            </a:r>
            <a:r>
              <a:rPr lang="sv-SE" sz="2400" dirty="0" err="1">
                <a:latin typeface="+mn-lt"/>
              </a:rPr>
              <a:t>see</a:t>
            </a:r>
            <a:r>
              <a:rPr lang="sv-SE" sz="2400" dirty="0">
                <a:latin typeface="+mn-lt"/>
              </a:rPr>
              <a:t> </a:t>
            </a:r>
            <a:r>
              <a:rPr lang="sv-SE" sz="2400" dirty="0" err="1">
                <a:latin typeface="+mn-lt"/>
              </a:rPr>
              <a:t>how</a:t>
            </a:r>
            <a:r>
              <a:rPr lang="sv-SE" sz="2400" dirty="0">
                <a:latin typeface="+mn-lt"/>
              </a:rPr>
              <a:t> it has </a:t>
            </a:r>
            <a:r>
              <a:rPr lang="sv-SE" sz="2400" dirty="0" err="1">
                <a:latin typeface="+mn-lt"/>
              </a:rPr>
              <a:t>been</a:t>
            </a:r>
            <a:r>
              <a:rPr lang="sv-SE" sz="2400" dirty="0">
                <a:latin typeface="+mn-lt"/>
              </a:rPr>
              <a:t> </a:t>
            </a:r>
            <a:r>
              <a:rPr lang="sv-SE" sz="2400" dirty="0" err="1">
                <a:latin typeface="+mn-lt"/>
              </a:rPr>
              <a:t>computed</a:t>
            </a:r>
            <a:endParaRPr sz="2400" dirty="0">
              <a:latin typeface="+mn-lt"/>
            </a:endParaRPr>
          </a:p>
          <a:p>
            <a:pPr marL="0" lvl="0" indent="0" algn="l" rtl="0">
              <a:lnSpc>
                <a:spcPct val="90000"/>
              </a:lnSpc>
              <a:spcBef>
                <a:spcPts val="750"/>
              </a:spcBef>
              <a:spcAft>
                <a:spcPts val="0"/>
              </a:spcAft>
              <a:buClr>
                <a:schemeClr val="dk1"/>
              </a:buClr>
              <a:buSzPts val="2100"/>
              <a:buNone/>
            </a:pPr>
            <a:endParaRPr sz="2400" dirty="0">
              <a:latin typeface="+mn-lt"/>
            </a:endParaRPr>
          </a:p>
        </p:txBody>
      </p:sp>
      <p:sp>
        <p:nvSpPr>
          <p:cNvPr id="290" name="Google Shape;290;p27"/>
          <p:cNvSpPr txBox="1">
            <a:spLocks noGrp="1"/>
          </p:cNvSpPr>
          <p:nvPr>
            <p:ph type="body" idx="3"/>
          </p:nvPr>
        </p:nvSpPr>
        <p:spPr>
          <a:xfrm>
            <a:off x="628650" y="356578"/>
            <a:ext cx="791714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None/>
            </a:pPr>
            <a:r>
              <a:rPr lang="sv-SE" sz="4400" b="1" dirty="0" err="1">
                <a:latin typeface="+mj-lt"/>
              </a:rPr>
              <a:t>Variable</a:t>
            </a:r>
            <a:r>
              <a:rPr lang="sv-SE" sz="4400" b="1" dirty="0">
                <a:latin typeface="+mj-lt"/>
              </a:rPr>
              <a:t> </a:t>
            </a:r>
            <a:r>
              <a:rPr lang="sv-SE" sz="4400" b="1" dirty="0" err="1">
                <a:latin typeface="+mj-lt"/>
              </a:rPr>
              <a:t>Lineage</a:t>
            </a:r>
            <a:endParaRPr sz="4400" b="1" dirty="0">
              <a:latin typeface="+mj-lt"/>
            </a:endParaRPr>
          </a:p>
        </p:txBody>
      </p:sp>
      <p:sp>
        <p:nvSpPr>
          <p:cNvPr id="4"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pic>
        <p:nvPicPr>
          <p:cNvPr id="5" name="Picture 2" descr="https://ddialliance.org/sites/default/files/ddi-logo.jpg">
            <a:extLst>
              <a:ext uri="{FF2B5EF4-FFF2-40B4-BE49-F238E27FC236}">
                <a16:creationId xmlns:a16="http://schemas.microsoft.com/office/drawing/2014/main" id="{FA7F3EF3-05A3-496E-968D-F778C31AA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34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body" idx="3"/>
          </p:nvPr>
        </p:nvSpPr>
        <p:spPr>
          <a:xfrm>
            <a:off x="239037" y="86233"/>
            <a:ext cx="7917144"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sv-SE" b="1" dirty="0" err="1">
                <a:latin typeface="+mj-lt"/>
              </a:rPr>
              <a:t>Variable</a:t>
            </a:r>
            <a:r>
              <a:rPr lang="sv-SE" b="1" dirty="0">
                <a:latin typeface="+mj-lt"/>
              </a:rPr>
              <a:t> </a:t>
            </a:r>
            <a:r>
              <a:rPr lang="sv-SE" b="1" dirty="0" err="1">
                <a:latin typeface="+mj-lt"/>
              </a:rPr>
              <a:t>lineage</a:t>
            </a:r>
            <a:endParaRPr b="1" dirty="0">
              <a:latin typeface="+mj-lt"/>
            </a:endParaRPr>
          </a:p>
        </p:txBody>
      </p:sp>
      <p:sp>
        <p:nvSpPr>
          <p:cNvPr id="297" name="Google Shape;297;p28"/>
          <p:cNvSpPr/>
          <p:nvPr/>
        </p:nvSpPr>
        <p:spPr>
          <a:xfrm>
            <a:off x="2313991" y="1279212"/>
            <a:ext cx="2535682" cy="652145"/>
          </a:xfrm>
          <a:prstGeom prst="roundRect">
            <a:avLst>
              <a:gd name="adj" fmla="val 16667"/>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Arial"/>
                <a:ea typeface="Arial"/>
                <a:cs typeface="Arial"/>
                <a:sym typeface="Arial"/>
              </a:rPr>
              <a:t>eisced</a:t>
            </a:r>
            <a:r>
              <a:rPr lang="sv-SE" sz="1600">
                <a:solidFill>
                  <a:schemeClr val="lt1"/>
                </a:solidFill>
                <a:latin typeface="Arial"/>
                <a:ea typeface="Arial"/>
                <a:cs typeface="Arial"/>
                <a:sym typeface="Arial"/>
              </a:rPr>
              <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(derived variable)</a:t>
            </a:r>
            <a:endParaRPr sz="1600">
              <a:solidFill>
                <a:schemeClr val="lt1"/>
              </a:solidFill>
              <a:latin typeface="Arial"/>
              <a:ea typeface="Arial"/>
              <a:cs typeface="Arial"/>
              <a:sym typeface="Arial"/>
            </a:endParaRPr>
          </a:p>
        </p:txBody>
      </p:sp>
      <p:sp>
        <p:nvSpPr>
          <p:cNvPr id="298" name="Google Shape;298;p28"/>
          <p:cNvSpPr/>
          <p:nvPr/>
        </p:nvSpPr>
        <p:spPr>
          <a:xfrm>
            <a:off x="2539342" y="4907838"/>
            <a:ext cx="2370313" cy="652145"/>
          </a:xfrm>
          <a:prstGeom prst="roundRect">
            <a:avLst>
              <a:gd name="adj" fmla="val 16667"/>
            </a:avLst>
          </a:prstGeom>
          <a:solidFill>
            <a:srgbClr val="00B05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a:solidFill>
                  <a:schemeClr val="lt1"/>
                </a:solidFill>
                <a:latin typeface="Arial"/>
                <a:ea typeface="Arial"/>
                <a:cs typeface="Arial"/>
                <a:sym typeface="Arial"/>
              </a:rPr>
              <a:t>What is the highest...</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(question)</a:t>
            </a:r>
            <a:endParaRPr sz="1600">
              <a:solidFill>
                <a:schemeClr val="lt1"/>
              </a:solidFill>
              <a:latin typeface="Arial"/>
              <a:ea typeface="Arial"/>
              <a:cs typeface="Arial"/>
              <a:sym typeface="Arial"/>
            </a:endParaRPr>
          </a:p>
        </p:txBody>
      </p:sp>
      <p:cxnSp>
        <p:nvCxnSpPr>
          <p:cNvPr id="299" name="Google Shape;299;p28"/>
          <p:cNvCxnSpPr>
            <a:endCxn id="300" idx="2"/>
          </p:cNvCxnSpPr>
          <p:nvPr/>
        </p:nvCxnSpPr>
        <p:spPr>
          <a:xfrm rot="10800000">
            <a:off x="3581832" y="3774819"/>
            <a:ext cx="0" cy="1133100"/>
          </a:xfrm>
          <a:prstGeom prst="straightConnector1">
            <a:avLst/>
          </a:prstGeom>
          <a:noFill/>
          <a:ln w="76200" cap="flat" cmpd="sng">
            <a:solidFill>
              <a:srgbClr val="00B050"/>
            </a:solidFill>
            <a:prstDash val="solid"/>
            <a:miter lim="800000"/>
            <a:headEnd type="oval" w="med" len="med"/>
            <a:tailEnd type="triangle" w="med" len="med"/>
          </a:ln>
        </p:spPr>
      </p:cxnSp>
      <p:cxnSp>
        <p:nvCxnSpPr>
          <p:cNvPr id="301" name="Google Shape;301;p28"/>
          <p:cNvCxnSpPr>
            <a:stCxn id="302" idx="0"/>
            <a:endCxn id="298" idx="1"/>
          </p:cNvCxnSpPr>
          <p:nvPr/>
        </p:nvCxnSpPr>
        <p:spPr>
          <a:xfrm rot="10800000" flipH="1">
            <a:off x="1211519" y="5233826"/>
            <a:ext cx="1327800" cy="569100"/>
          </a:xfrm>
          <a:prstGeom prst="straightConnector1">
            <a:avLst/>
          </a:prstGeom>
          <a:noFill/>
          <a:ln w="76200" cap="flat" cmpd="sng">
            <a:solidFill>
              <a:srgbClr val="29A599"/>
            </a:solidFill>
            <a:prstDash val="solid"/>
            <a:miter lim="800000"/>
            <a:headEnd type="oval" w="med" len="med"/>
            <a:tailEnd type="triangle" w="med" len="med"/>
          </a:ln>
        </p:spPr>
      </p:cxnSp>
      <p:sp>
        <p:nvSpPr>
          <p:cNvPr id="300" name="Google Shape;300;p28"/>
          <p:cNvSpPr/>
          <p:nvPr/>
        </p:nvSpPr>
        <p:spPr>
          <a:xfrm>
            <a:off x="2313991" y="3122674"/>
            <a:ext cx="2535682" cy="652145"/>
          </a:xfrm>
          <a:prstGeom prst="roundRect">
            <a:avLst>
              <a:gd name="adj" fmla="val 16667"/>
            </a:avLst>
          </a:prstGeom>
          <a:solidFill>
            <a:schemeClr val="bg1">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dirty="0" err="1">
                <a:solidFill>
                  <a:schemeClr val="lt1"/>
                </a:solidFill>
                <a:latin typeface="Arial"/>
                <a:ea typeface="Arial"/>
                <a:cs typeface="Arial"/>
                <a:sym typeface="Arial"/>
              </a:rPr>
              <a:t>edulvlb</a:t>
            </a:r>
            <a:r>
              <a:rPr lang="sv-SE" sz="1600" dirty="0">
                <a:solidFill>
                  <a:schemeClr val="lt1"/>
                </a:solidFill>
                <a:latin typeface="Arial"/>
                <a:ea typeface="Arial"/>
                <a:cs typeface="Arial"/>
                <a:sym typeface="Arial"/>
              </a:rPr>
              <a:t/>
            </a:r>
            <a:br>
              <a:rPr lang="sv-SE" sz="1600" dirty="0">
                <a:solidFill>
                  <a:schemeClr val="lt1"/>
                </a:solidFill>
                <a:latin typeface="Arial"/>
                <a:ea typeface="Arial"/>
                <a:cs typeface="Arial"/>
                <a:sym typeface="Arial"/>
              </a:rPr>
            </a:br>
            <a:r>
              <a:rPr lang="sv-SE" sz="1600" dirty="0">
                <a:solidFill>
                  <a:schemeClr val="lt1"/>
                </a:solidFill>
                <a:latin typeface="Arial"/>
                <a:ea typeface="Arial"/>
                <a:cs typeface="Arial"/>
                <a:sym typeface="Arial"/>
              </a:rPr>
              <a:t>(</a:t>
            </a:r>
            <a:r>
              <a:rPr lang="sv-SE" sz="1600" dirty="0" err="1">
                <a:solidFill>
                  <a:schemeClr val="lt1"/>
                </a:solidFill>
                <a:latin typeface="Arial"/>
                <a:ea typeface="Arial"/>
                <a:cs typeface="Arial"/>
                <a:sym typeface="Arial"/>
              </a:rPr>
              <a:t>variable</a:t>
            </a:r>
            <a:r>
              <a:rPr lang="sv-SE" sz="1600" dirty="0">
                <a:solidFill>
                  <a:schemeClr val="lt1"/>
                </a:solidFill>
                <a:latin typeface="Arial"/>
                <a:ea typeface="Arial"/>
                <a:cs typeface="Arial"/>
                <a:sym typeface="Arial"/>
              </a:rPr>
              <a:t>)</a:t>
            </a:r>
            <a:endParaRPr sz="1600" dirty="0">
              <a:solidFill>
                <a:schemeClr val="lt1"/>
              </a:solidFill>
              <a:latin typeface="Arial"/>
              <a:ea typeface="Arial"/>
              <a:cs typeface="Arial"/>
              <a:sym typeface="Arial"/>
            </a:endParaRPr>
          </a:p>
        </p:txBody>
      </p:sp>
      <p:sp>
        <p:nvSpPr>
          <p:cNvPr id="302" name="Google Shape;302;p28"/>
          <p:cNvSpPr/>
          <p:nvPr/>
        </p:nvSpPr>
        <p:spPr>
          <a:xfrm>
            <a:off x="169030" y="5802926"/>
            <a:ext cx="2084978" cy="828462"/>
          </a:xfrm>
          <a:prstGeom prst="roundRect">
            <a:avLst>
              <a:gd name="adj" fmla="val 16667"/>
            </a:avLst>
          </a:prstGeom>
          <a:solidFill>
            <a:srgbClr val="29A599"/>
          </a:solidFill>
          <a:ln w="12700" cap="flat" cmpd="sng">
            <a:solidFill>
              <a:srgbClr val="29A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dirty="0" err="1">
                <a:solidFill>
                  <a:schemeClr val="lt1"/>
                </a:solidFill>
                <a:latin typeface="Arial"/>
                <a:ea typeface="Arial"/>
                <a:cs typeface="Arial"/>
                <a:sym typeface="Arial"/>
              </a:rPr>
              <a:t>Educational</a:t>
            </a:r>
            <a:r>
              <a:rPr lang="sv-SE" sz="1600" b="1" dirty="0">
                <a:solidFill>
                  <a:schemeClr val="lt1"/>
                </a:solidFill>
                <a:latin typeface="Arial"/>
                <a:ea typeface="Arial"/>
                <a:cs typeface="Arial"/>
                <a:sym typeface="Arial"/>
              </a:rPr>
              <a:t> </a:t>
            </a:r>
            <a:r>
              <a:rPr lang="sv-SE" sz="1600" b="1" dirty="0" err="1">
                <a:solidFill>
                  <a:schemeClr val="lt1"/>
                </a:solidFill>
                <a:latin typeface="Arial"/>
                <a:ea typeface="Arial"/>
                <a:cs typeface="Arial"/>
                <a:sym typeface="Arial"/>
              </a:rPr>
              <a:t>attainment</a:t>
            </a:r>
            <a:r>
              <a:rPr lang="sv-SE" sz="1600" dirty="0">
                <a:solidFill>
                  <a:schemeClr val="lt1"/>
                </a:solidFill>
                <a:latin typeface="Arial"/>
                <a:ea typeface="Arial"/>
                <a:cs typeface="Arial"/>
                <a:sym typeface="Arial"/>
              </a:rPr>
              <a:t/>
            </a:r>
            <a:br>
              <a:rPr lang="sv-SE" sz="1600" dirty="0">
                <a:solidFill>
                  <a:schemeClr val="lt1"/>
                </a:solidFill>
                <a:latin typeface="Arial"/>
                <a:ea typeface="Arial"/>
                <a:cs typeface="Arial"/>
                <a:sym typeface="Arial"/>
              </a:rPr>
            </a:br>
            <a:r>
              <a:rPr lang="sv-SE" sz="1600" dirty="0">
                <a:solidFill>
                  <a:schemeClr val="lt1"/>
                </a:solidFill>
                <a:latin typeface="Arial"/>
                <a:ea typeface="Arial"/>
                <a:cs typeface="Arial"/>
                <a:sym typeface="Arial"/>
              </a:rPr>
              <a:t>(</a:t>
            </a:r>
            <a:r>
              <a:rPr lang="sv-SE" sz="1600" dirty="0" err="1">
                <a:solidFill>
                  <a:schemeClr val="lt1"/>
                </a:solidFill>
                <a:latin typeface="Arial"/>
                <a:ea typeface="Arial"/>
                <a:cs typeface="Arial"/>
                <a:sym typeface="Arial"/>
              </a:rPr>
              <a:t>sub-concept</a:t>
            </a:r>
            <a:r>
              <a:rPr lang="sv-SE" sz="1600" dirty="0">
                <a:solidFill>
                  <a:schemeClr val="lt1"/>
                </a:solidFill>
                <a:latin typeface="Arial"/>
                <a:ea typeface="Arial"/>
                <a:cs typeface="Arial"/>
                <a:sym typeface="Arial"/>
              </a:rPr>
              <a:t>)</a:t>
            </a:r>
            <a:endParaRPr sz="1600" dirty="0">
              <a:solidFill>
                <a:schemeClr val="lt1"/>
              </a:solidFill>
              <a:latin typeface="Arial"/>
              <a:ea typeface="Arial"/>
              <a:cs typeface="Arial"/>
              <a:sym typeface="Arial"/>
            </a:endParaRPr>
          </a:p>
        </p:txBody>
      </p:sp>
      <p:cxnSp>
        <p:nvCxnSpPr>
          <p:cNvPr id="303" name="Google Shape;303;p28"/>
          <p:cNvCxnSpPr>
            <a:stCxn id="300" idx="0"/>
            <a:endCxn id="297" idx="2"/>
          </p:cNvCxnSpPr>
          <p:nvPr/>
        </p:nvCxnSpPr>
        <p:spPr>
          <a:xfrm rot="10800000">
            <a:off x="3581832" y="1931374"/>
            <a:ext cx="0" cy="1191300"/>
          </a:xfrm>
          <a:prstGeom prst="straightConnector1">
            <a:avLst/>
          </a:prstGeom>
          <a:noFill/>
          <a:ln w="76200" cap="flat" cmpd="sng">
            <a:solidFill>
              <a:schemeClr val="bg1">
                <a:lumMod val="50000"/>
              </a:schemeClr>
            </a:solidFill>
            <a:prstDash val="solid"/>
            <a:miter lim="800000"/>
            <a:headEnd type="oval" w="med" len="med"/>
            <a:tailEnd type="triangle" w="med" len="med"/>
          </a:ln>
        </p:spPr>
      </p:cxnSp>
      <p:sp>
        <p:nvSpPr>
          <p:cNvPr id="304" name="Google Shape;304;p28"/>
          <p:cNvSpPr/>
          <p:nvPr/>
        </p:nvSpPr>
        <p:spPr>
          <a:xfrm>
            <a:off x="4909656" y="5789349"/>
            <a:ext cx="2084978" cy="842039"/>
          </a:xfrm>
          <a:prstGeom prst="roundRect">
            <a:avLst>
              <a:gd name="adj" fmla="val 16667"/>
            </a:avLst>
          </a:prstGeom>
          <a:solidFill>
            <a:schemeClr val="bg1">
              <a:lumMod val="7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Arial"/>
                <a:ea typeface="Arial"/>
                <a:cs typeface="Arial"/>
                <a:sym typeface="Arial"/>
              </a:rPr>
              <a:t>Education</a:t>
            </a:r>
            <a:r>
              <a:rPr lang="sv-SE" sz="1600">
                <a:solidFill>
                  <a:schemeClr val="lt1"/>
                </a:solidFill>
                <a:latin typeface="Arial"/>
                <a:ea typeface="Arial"/>
                <a:cs typeface="Arial"/>
                <a:sym typeface="Arial"/>
              </a:rPr>
              <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(concept)</a:t>
            </a:r>
            <a:endParaRPr sz="1600">
              <a:solidFill>
                <a:schemeClr val="lt1"/>
              </a:solidFill>
              <a:latin typeface="Arial"/>
              <a:ea typeface="Arial"/>
              <a:cs typeface="Arial"/>
              <a:sym typeface="Arial"/>
            </a:endParaRPr>
          </a:p>
        </p:txBody>
      </p:sp>
      <p:cxnSp>
        <p:nvCxnSpPr>
          <p:cNvPr id="305" name="Google Shape;305;p28"/>
          <p:cNvCxnSpPr>
            <a:stCxn id="304" idx="1"/>
            <a:endCxn id="302" idx="3"/>
          </p:cNvCxnSpPr>
          <p:nvPr/>
        </p:nvCxnSpPr>
        <p:spPr>
          <a:xfrm flipH="1">
            <a:off x="2254056" y="6210368"/>
            <a:ext cx="2655600" cy="6900"/>
          </a:xfrm>
          <a:prstGeom prst="straightConnector1">
            <a:avLst/>
          </a:prstGeom>
          <a:noFill/>
          <a:ln w="76200" cap="flat" cmpd="sng">
            <a:solidFill>
              <a:schemeClr val="bg1">
                <a:lumMod val="75000"/>
              </a:schemeClr>
            </a:solidFill>
            <a:prstDash val="solid"/>
            <a:miter lim="800000"/>
            <a:headEnd type="oval" w="med" len="med"/>
            <a:tailEnd type="triangle" w="med" len="med"/>
          </a:ln>
        </p:spPr>
      </p:cxnSp>
      <p:cxnSp>
        <p:nvCxnSpPr>
          <p:cNvPr id="306" name="Google Shape;306;p28"/>
          <p:cNvCxnSpPr/>
          <p:nvPr/>
        </p:nvCxnSpPr>
        <p:spPr>
          <a:xfrm flipH="1">
            <a:off x="169030" y="3007704"/>
            <a:ext cx="8584445" cy="12082"/>
          </a:xfrm>
          <a:prstGeom prst="straightConnector1">
            <a:avLst/>
          </a:prstGeom>
          <a:noFill/>
          <a:ln w="9525" cap="flat" cmpd="sng">
            <a:solidFill>
              <a:schemeClr val="accent1"/>
            </a:solidFill>
            <a:prstDash val="lgDash"/>
            <a:miter lim="800000"/>
            <a:headEnd type="none" w="sm" len="sm"/>
            <a:tailEnd type="none" w="sm" len="sm"/>
          </a:ln>
        </p:spPr>
      </p:cxnSp>
      <p:cxnSp>
        <p:nvCxnSpPr>
          <p:cNvPr id="307" name="Google Shape;307;p28"/>
          <p:cNvCxnSpPr/>
          <p:nvPr/>
        </p:nvCxnSpPr>
        <p:spPr>
          <a:xfrm flipH="1">
            <a:off x="169030" y="4739903"/>
            <a:ext cx="8584445" cy="12082"/>
          </a:xfrm>
          <a:prstGeom prst="straightConnector1">
            <a:avLst/>
          </a:prstGeom>
          <a:noFill/>
          <a:ln w="9525" cap="flat" cmpd="sng">
            <a:solidFill>
              <a:schemeClr val="accent1"/>
            </a:solidFill>
            <a:prstDash val="lgDash"/>
            <a:miter lim="800000"/>
            <a:headEnd type="none" w="sm" len="sm"/>
            <a:tailEnd type="none" w="sm" len="sm"/>
          </a:ln>
        </p:spPr>
      </p:cxnSp>
      <p:sp>
        <p:nvSpPr>
          <p:cNvPr id="308" name="Google Shape;308;p28"/>
          <p:cNvSpPr/>
          <p:nvPr/>
        </p:nvSpPr>
        <p:spPr>
          <a:xfrm>
            <a:off x="7155930" y="1605285"/>
            <a:ext cx="2442855" cy="11108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9" name="Google Shape;309;p28"/>
          <p:cNvSpPr/>
          <p:nvPr/>
        </p:nvSpPr>
        <p:spPr>
          <a:xfrm>
            <a:off x="5773206" y="3083364"/>
            <a:ext cx="2442855" cy="111087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a:solidFill>
                  <a:schemeClr val="dk1"/>
                </a:solidFill>
                <a:latin typeface="Arial"/>
                <a:ea typeface="Arial"/>
                <a:cs typeface="Arial"/>
                <a:sym typeface="Arial"/>
              </a:rPr>
              <a:t>edulvlb</a:t>
            </a:r>
            <a:endParaRPr sz="1400" b="1">
              <a:solidFill>
                <a:schemeClr val="dk1"/>
              </a:solidFill>
              <a:latin typeface="Arial"/>
              <a:ea typeface="Arial"/>
              <a:cs typeface="Arial"/>
              <a:sym typeface="Arial"/>
            </a:endParaRPr>
          </a:p>
          <a:p>
            <a:pPr marL="0" marR="0" lvl="0" indent="0" algn="ctr" rtl="0">
              <a:spcBef>
                <a:spcPts val="0"/>
              </a:spcBef>
              <a:spcAft>
                <a:spcPts val="0"/>
              </a:spcAft>
              <a:buNone/>
            </a:pPr>
            <a:r>
              <a:rPr lang="sv-SE" sz="1400">
                <a:solidFill>
                  <a:schemeClr val="dk1"/>
                </a:solidFill>
                <a:latin typeface="Arial"/>
                <a:ea typeface="Arial"/>
                <a:cs typeface="Arial"/>
                <a:sym typeface="Arial"/>
              </a:rPr>
              <a:t>Highest level of education</a:t>
            </a:r>
            <a:endParaRPr sz="1400">
              <a:solidFill>
                <a:schemeClr val="dk1"/>
              </a:solidFill>
              <a:latin typeface="Arial"/>
              <a:ea typeface="Arial"/>
              <a:cs typeface="Arial"/>
              <a:sym typeface="Arial"/>
            </a:endParaRPr>
          </a:p>
          <a:p>
            <a:pPr marL="0" marR="0" lvl="0" indent="0" algn="ctr" rtl="0">
              <a:spcBef>
                <a:spcPts val="0"/>
              </a:spcBef>
              <a:spcAft>
                <a:spcPts val="0"/>
              </a:spcAft>
              <a:buNone/>
            </a:pPr>
            <a:r>
              <a:rPr lang="sv-SE" sz="1400">
                <a:solidFill>
                  <a:schemeClr val="dk1"/>
                </a:solidFill>
                <a:latin typeface="Arial"/>
                <a:ea typeface="Arial"/>
                <a:cs typeface="Arial"/>
                <a:sym typeface="Arial"/>
              </a:rPr>
              <a:t>(long)</a:t>
            </a:r>
            <a:endParaRPr sz="1400">
              <a:solidFill>
                <a:schemeClr val="dk1"/>
              </a:solidFill>
              <a:latin typeface="Arial"/>
              <a:ea typeface="Arial"/>
              <a:cs typeface="Arial"/>
              <a:sym typeface="Arial"/>
            </a:endParaRPr>
          </a:p>
        </p:txBody>
      </p:sp>
      <p:sp>
        <p:nvSpPr>
          <p:cNvPr id="310" name="Google Shape;310;p28"/>
          <p:cNvSpPr/>
          <p:nvPr/>
        </p:nvSpPr>
        <p:spPr>
          <a:xfrm>
            <a:off x="5846093" y="1279212"/>
            <a:ext cx="2442855" cy="111087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400" b="1">
                <a:solidFill>
                  <a:schemeClr val="dk1"/>
                </a:solidFill>
                <a:latin typeface="Arial"/>
                <a:ea typeface="Arial"/>
                <a:cs typeface="Arial"/>
                <a:sym typeface="Arial"/>
              </a:rPr>
              <a:t>eisced</a:t>
            </a:r>
            <a:endParaRPr sz="1400" b="1">
              <a:solidFill>
                <a:schemeClr val="dk1"/>
              </a:solidFill>
              <a:latin typeface="Arial"/>
              <a:ea typeface="Arial"/>
              <a:cs typeface="Arial"/>
              <a:sym typeface="Arial"/>
            </a:endParaRPr>
          </a:p>
          <a:p>
            <a:pPr marL="0" marR="0" lvl="0" indent="0" algn="ctr" rtl="0">
              <a:spcBef>
                <a:spcPts val="0"/>
              </a:spcBef>
              <a:spcAft>
                <a:spcPts val="0"/>
              </a:spcAft>
              <a:buNone/>
            </a:pPr>
            <a:r>
              <a:rPr lang="sv-SE" sz="1400">
                <a:solidFill>
                  <a:schemeClr val="dk1"/>
                </a:solidFill>
                <a:latin typeface="Arial"/>
                <a:ea typeface="Arial"/>
                <a:cs typeface="Arial"/>
                <a:sym typeface="Arial"/>
              </a:rPr>
              <a:t>Highest level of education</a:t>
            </a:r>
            <a:endParaRPr sz="1400">
              <a:solidFill>
                <a:schemeClr val="dk1"/>
              </a:solidFill>
              <a:latin typeface="Arial"/>
              <a:ea typeface="Arial"/>
              <a:cs typeface="Arial"/>
              <a:sym typeface="Arial"/>
            </a:endParaRPr>
          </a:p>
          <a:p>
            <a:pPr marL="0" marR="0" lvl="0" indent="0" algn="ctr" rtl="0">
              <a:spcBef>
                <a:spcPts val="0"/>
              </a:spcBef>
              <a:spcAft>
                <a:spcPts val="0"/>
              </a:spcAft>
              <a:buNone/>
            </a:pPr>
            <a:r>
              <a:rPr lang="sv-SE" sz="1400">
                <a:solidFill>
                  <a:schemeClr val="dk1"/>
                </a:solidFill>
                <a:latin typeface="Arial"/>
                <a:ea typeface="Arial"/>
                <a:cs typeface="Arial"/>
                <a:sym typeface="Arial"/>
              </a:rPr>
              <a:t>(short)</a:t>
            </a:r>
            <a:endParaRPr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2968859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873108" y="1904851"/>
            <a:ext cx="5213415" cy="2123658"/>
          </a:xfrm>
          <a:prstGeom prst="rect">
            <a:avLst/>
          </a:prstGeom>
          <a:noFill/>
        </p:spPr>
        <p:txBody>
          <a:bodyPr wrap="none" rtlCol="0">
            <a:spAutoFit/>
          </a:bodyPr>
          <a:lstStyle/>
          <a:p>
            <a:pPr algn="ctr"/>
            <a:r>
              <a:rPr lang="nb-NO" sz="4400" b="1" dirty="0" smtClean="0"/>
              <a:t>DDI-</a:t>
            </a:r>
            <a:r>
              <a:rPr lang="nb-NO" sz="4400" b="1" dirty="0" err="1" smtClean="0"/>
              <a:t>Lifecycle</a:t>
            </a:r>
            <a:endParaRPr lang="nb-NO" sz="4400" b="1" dirty="0" smtClean="0"/>
          </a:p>
          <a:p>
            <a:pPr algn="ctr"/>
            <a:r>
              <a:rPr lang="nb-NO" sz="4400" b="1" dirty="0" err="1" smtClean="0"/>
              <a:t>Questionnaire</a:t>
            </a:r>
            <a:r>
              <a:rPr lang="nb-NO" sz="4400" b="1" dirty="0" smtClean="0"/>
              <a:t> Design</a:t>
            </a:r>
          </a:p>
          <a:p>
            <a:pPr algn="ctr"/>
            <a:endParaRPr lang="nb-NO" sz="4400" b="1" dirty="0"/>
          </a:p>
        </p:txBody>
      </p:sp>
      <p:sp>
        <p:nvSpPr>
          <p:cNvPr id="4"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pic>
        <p:nvPicPr>
          <p:cNvPr id="5" name="Picture 2" descr="https://ddialliance.org/sites/default/files/ddi-logo.jpg">
            <a:extLst>
              <a:ext uri="{FF2B5EF4-FFF2-40B4-BE49-F238E27FC236}">
                <a16:creationId xmlns:a16="http://schemas.microsoft.com/office/drawing/2014/main" id="{FA7F3EF3-05A3-496E-968D-F778C31AA2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041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 y="1585471"/>
            <a:ext cx="9138096"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Sylinder 7"/>
          <p:cNvSpPr txBox="1"/>
          <p:nvPr/>
        </p:nvSpPr>
        <p:spPr>
          <a:xfrm>
            <a:off x="1509734" y="186896"/>
            <a:ext cx="6912768" cy="523220"/>
          </a:xfrm>
          <a:prstGeom prst="rect">
            <a:avLst/>
          </a:prstGeom>
          <a:noFill/>
        </p:spPr>
        <p:txBody>
          <a:bodyPr wrap="square" rtlCol="0">
            <a:spAutoFit/>
          </a:bodyPr>
          <a:lstStyle/>
          <a:p>
            <a:r>
              <a:rPr lang="nb-NO" sz="2800" dirty="0" smtClean="0">
                <a:solidFill>
                  <a:srgbClr val="0070C0"/>
                </a:solidFill>
              </a:rPr>
              <a:t>A </a:t>
            </a:r>
            <a:r>
              <a:rPr lang="nb-NO" sz="2800" dirty="0" err="1" smtClean="0">
                <a:solidFill>
                  <a:srgbClr val="0070C0"/>
                </a:solidFill>
              </a:rPr>
              <a:t>question</a:t>
            </a:r>
            <a:r>
              <a:rPr lang="nb-NO" sz="2800" dirty="0" smtClean="0">
                <a:solidFill>
                  <a:srgbClr val="0070C0"/>
                </a:solidFill>
              </a:rPr>
              <a:t> as in </a:t>
            </a:r>
            <a:r>
              <a:rPr lang="nb-NO" sz="2800" dirty="0" err="1" smtClean="0">
                <a:solidFill>
                  <a:srgbClr val="0070C0"/>
                </a:solidFill>
              </a:rPr>
              <a:t>the</a:t>
            </a:r>
            <a:r>
              <a:rPr lang="nb-NO" sz="2800" dirty="0" smtClean="0">
                <a:solidFill>
                  <a:srgbClr val="0070C0"/>
                </a:solidFill>
              </a:rPr>
              <a:t> </a:t>
            </a:r>
            <a:r>
              <a:rPr lang="nb-NO" sz="2800" dirty="0" err="1" smtClean="0">
                <a:solidFill>
                  <a:srgbClr val="0070C0"/>
                </a:solidFill>
              </a:rPr>
              <a:t>questionnaire</a:t>
            </a:r>
            <a:endParaRPr lang="nb-NO" sz="2800" dirty="0">
              <a:solidFill>
                <a:srgbClr val="0070C0"/>
              </a:solidFill>
            </a:endParaRPr>
          </a:p>
        </p:txBody>
      </p:sp>
      <p:cxnSp>
        <p:nvCxnSpPr>
          <p:cNvPr id="10" name="Rett pil 9"/>
          <p:cNvCxnSpPr/>
          <p:nvPr/>
        </p:nvCxnSpPr>
        <p:spPr>
          <a:xfrm flipV="1">
            <a:off x="1053948" y="2184365"/>
            <a:ext cx="864096" cy="14579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TekstSylinder 10"/>
          <p:cNvSpPr txBox="1"/>
          <p:nvPr/>
        </p:nvSpPr>
        <p:spPr>
          <a:xfrm>
            <a:off x="326729" y="3642317"/>
            <a:ext cx="1454437" cy="369332"/>
          </a:xfrm>
          <a:prstGeom prst="rect">
            <a:avLst/>
          </a:prstGeom>
          <a:noFill/>
        </p:spPr>
        <p:txBody>
          <a:bodyPr wrap="none" rtlCol="0">
            <a:spAutoFit/>
          </a:bodyPr>
          <a:lstStyle/>
          <a:p>
            <a:r>
              <a:rPr lang="nb-NO" dirty="0" err="1" smtClean="0">
                <a:solidFill>
                  <a:srgbClr val="0070C0"/>
                </a:solidFill>
              </a:rPr>
              <a:t>Question</a:t>
            </a:r>
            <a:r>
              <a:rPr lang="nb-NO" dirty="0" smtClean="0">
                <a:solidFill>
                  <a:srgbClr val="0070C0"/>
                </a:solidFill>
              </a:rPr>
              <a:t> </a:t>
            </a:r>
            <a:r>
              <a:rPr lang="nb-NO" dirty="0" err="1" smtClean="0">
                <a:solidFill>
                  <a:srgbClr val="0070C0"/>
                </a:solidFill>
              </a:rPr>
              <a:t>text</a:t>
            </a:r>
            <a:endParaRPr lang="nb-NO" dirty="0">
              <a:solidFill>
                <a:srgbClr val="0070C0"/>
              </a:solidFill>
            </a:endParaRPr>
          </a:p>
        </p:txBody>
      </p:sp>
      <p:sp>
        <p:nvSpPr>
          <p:cNvPr id="13" name="TekstSylinder 12"/>
          <p:cNvSpPr txBox="1"/>
          <p:nvPr/>
        </p:nvSpPr>
        <p:spPr>
          <a:xfrm>
            <a:off x="2141216" y="711956"/>
            <a:ext cx="1291379" cy="369332"/>
          </a:xfrm>
          <a:prstGeom prst="rect">
            <a:avLst/>
          </a:prstGeom>
          <a:noFill/>
          <a:ln>
            <a:noFill/>
          </a:ln>
        </p:spPr>
        <p:txBody>
          <a:bodyPr wrap="none" rtlCol="0">
            <a:spAutoFit/>
          </a:bodyPr>
          <a:lstStyle/>
          <a:p>
            <a:r>
              <a:rPr lang="nb-NO" dirty="0" err="1" smtClean="0">
                <a:solidFill>
                  <a:srgbClr val="92D050"/>
                </a:solidFill>
              </a:rPr>
              <a:t>Instructions</a:t>
            </a:r>
            <a:endParaRPr lang="nb-NO" dirty="0">
              <a:solidFill>
                <a:srgbClr val="92D050"/>
              </a:solidFill>
            </a:endParaRPr>
          </a:p>
        </p:txBody>
      </p:sp>
      <p:cxnSp>
        <p:nvCxnSpPr>
          <p:cNvPr id="14" name="Rett pil 13"/>
          <p:cNvCxnSpPr/>
          <p:nvPr/>
        </p:nvCxnSpPr>
        <p:spPr>
          <a:xfrm>
            <a:off x="2974212" y="1069456"/>
            <a:ext cx="458383" cy="1009976"/>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a:off x="1021142" y="1081288"/>
            <a:ext cx="1448149" cy="66403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107504" y="710116"/>
            <a:ext cx="1723427" cy="646331"/>
          </a:xfrm>
          <a:prstGeom prst="rect">
            <a:avLst/>
          </a:prstGeom>
          <a:noFill/>
        </p:spPr>
        <p:txBody>
          <a:bodyPr wrap="square" rtlCol="0">
            <a:spAutoFit/>
          </a:bodyPr>
          <a:lstStyle/>
          <a:p>
            <a:r>
              <a:rPr lang="nb-NO" dirty="0" err="1" smtClean="0">
                <a:solidFill>
                  <a:srgbClr val="92D050"/>
                </a:solidFill>
              </a:rPr>
              <a:t>Number</a:t>
            </a:r>
            <a:r>
              <a:rPr lang="nb-NO" dirty="0" smtClean="0">
                <a:solidFill>
                  <a:srgbClr val="92D050"/>
                </a:solidFill>
              </a:rPr>
              <a:t>/</a:t>
            </a:r>
            <a:r>
              <a:rPr lang="nb-NO" dirty="0" err="1" smtClean="0">
                <a:solidFill>
                  <a:srgbClr val="92D050"/>
                </a:solidFill>
              </a:rPr>
              <a:t>name</a:t>
            </a:r>
            <a:r>
              <a:rPr lang="nb-NO" dirty="0" smtClean="0">
                <a:solidFill>
                  <a:srgbClr val="92D050"/>
                </a:solidFill>
              </a:rPr>
              <a:t> in </a:t>
            </a:r>
            <a:r>
              <a:rPr lang="nb-NO" dirty="0" err="1" smtClean="0">
                <a:solidFill>
                  <a:srgbClr val="92D050"/>
                </a:solidFill>
              </a:rPr>
              <a:t>questionnaire</a:t>
            </a:r>
            <a:endParaRPr lang="nb-NO" dirty="0">
              <a:solidFill>
                <a:srgbClr val="92D050"/>
              </a:solidFill>
            </a:endParaRPr>
          </a:p>
        </p:txBody>
      </p:sp>
      <p:cxnSp>
        <p:nvCxnSpPr>
          <p:cNvPr id="24" name="Rett pil 23"/>
          <p:cNvCxnSpPr/>
          <p:nvPr/>
        </p:nvCxnSpPr>
        <p:spPr>
          <a:xfrm>
            <a:off x="683568" y="1374099"/>
            <a:ext cx="0" cy="40069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6812915" y="1710100"/>
            <a:ext cx="2084160" cy="369332"/>
          </a:xfrm>
          <a:prstGeom prst="rect">
            <a:avLst/>
          </a:prstGeom>
          <a:noFill/>
        </p:spPr>
        <p:txBody>
          <a:bodyPr wrap="none" rtlCol="0">
            <a:spAutoFit/>
          </a:bodyPr>
          <a:lstStyle/>
          <a:p>
            <a:r>
              <a:rPr lang="nb-NO" dirty="0" err="1" smtClean="0">
                <a:solidFill>
                  <a:srgbClr val="92D050"/>
                </a:solidFill>
              </a:rPr>
              <a:t>Questionnaire</a:t>
            </a:r>
            <a:r>
              <a:rPr lang="nb-NO" dirty="0" smtClean="0">
                <a:solidFill>
                  <a:srgbClr val="00B050"/>
                </a:solidFill>
              </a:rPr>
              <a:t> </a:t>
            </a:r>
            <a:r>
              <a:rPr lang="nb-NO" dirty="0" err="1" smtClean="0">
                <a:solidFill>
                  <a:srgbClr val="92D050"/>
                </a:solidFill>
              </a:rPr>
              <a:t>flow</a:t>
            </a:r>
            <a:r>
              <a:rPr lang="nb-NO" dirty="0" smtClean="0">
                <a:solidFill>
                  <a:srgbClr val="00B050"/>
                </a:solidFill>
              </a:rPr>
              <a:t> </a:t>
            </a:r>
            <a:endParaRPr lang="nb-NO" dirty="0">
              <a:solidFill>
                <a:srgbClr val="00B050"/>
              </a:solidFill>
            </a:endParaRPr>
          </a:p>
        </p:txBody>
      </p:sp>
      <p:cxnSp>
        <p:nvCxnSpPr>
          <p:cNvPr id="27" name="Rett pil 26"/>
          <p:cNvCxnSpPr/>
          <p:nvPr/>
        </p:nvCxnSpPr>
        <p:spPr>
          <a:xfrm flipH="1">
            <a:off x="7258041" y="2030651"/>
            <a:ext cx="288032" cy="43204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Rett pil 28"/>
          <p:cNvCxnSpPr>
            <a:stCxn id="26" idx="2"/>
          </p:cNvCxnSpPr>
          <p:nvPr/>
        </p:nvCxnSpPr>
        <p:spPr>
          <a:xfrm flipH="1">
            <a:off x="7258041" y="2079432"/>
            <a:ext cx="596954" cy="184005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3" name="TekstSylinder 32"/>
          <p:cNvSpPr txBox="1"/>
          <p:nvPr/>
        </p:nvSpPr>
        <p:spPr>
          <a:xfrm>
            <a:off x="2916505" y="6021288"/>
            <a:ext cx="1882695" cy="369332"/>
          </a:xfrm>
          <a:prstGeom prst="rect">
            <a:avLst/>
          </a:prstGeom>
          <a:noFill/>
        </p:spPr>
        <p:txBody>
          <a:bodyPr wrap="none" rtlCol="0">
            <a:spAutoFit/>
          </a:bodyPr>
          <a:lstStyle/>
          <a:p>
            <a:r>
              <a:rPr lang="nb-NO" dirty="0" err="1" smtClean="0">
                <a:solidFill>
                  <a:srgbClr val="0070C0"/>
                </a:solidFill>
              </a:rPr>
              <a:t>Missing</a:t>
            </a:r>
            <a:r>
              <a:rPr lang="nb-NO" dirty="0" smtClean="0">
                <a:solidFill>
                  <a:srgbClr val="0070C0"/>
                </a:solidFill>
              </a:rPr>
              <a:t> </a:t>
            </a:r>
            <a:r>
              <a:rPr lang="nb-NO" dirty="0" err="1" smtClean="0">
                <a:solidFill>
                  <a:srgbClr val="0070C0"/>
                </a:solidFill>
              </a:rPr>
              <a:t>values</a:t>
            </a:r>
            <a:r>
              <a:rPr lang="nb-NO" dirty="0">
                <a:solidFill>
                  <a:srgbClr val="0070C0"/>
                </a:solidFill>
              </a:rPr>
              <a:t> </a:t>
            </a:r>
            <a:r>
              <a:rPr lang="nb-NO" dirty="0" smtClean="0">
                <a:solidFill>
                  <a:srgbClr val="0070C0"/>
                </a:solidFill>
              </a:rPr>
              <a:t>list</a:t>
            </a:r>
            <a:endParaRPr lang="nb-NO" dirty="0">
              <a:solidFill>
                <a:srgbClr val="0070C0"/>
              </a:solidFill>
            </a:endParaRPr>
          </a:p>
        </p:txBody>
      </p:sp>
      <p:cxnSp>
        <p:nvCxnSpPr>
          <p:cNvPr id="34" name="Rett pil 33"/>
          <p:cNvCxnSpPr/>
          <p:nvPr/>
        </p:nvCxnSpPr>
        <p:spPr>
          <a:xfrm flipV="1">
            <a:off x="4283968" y="5478622"/>
            <a:ext cx="639359" cy="6002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2843808" y="2348880"/>
            <a:ext cx="3816425" cy="2736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9" name="Rett pil 38"/>
          <p:cNvCxnSpPr>
            <a:stCxn id="42" idx="0"/>
          </p:cNvCxnSpPr>
          <p:nvPr/>
        </p:nvCxnSpPr>
        <p:spPr>
          <a:xfrm flipV="1">
            <a:off x="1605194" y="4167972"/>
            <a:ext cx="1311311" cy="12030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TekstSylinder 41"/>
          <p:cNvSpPr txBox="1"/>
          <p:nvPr/>
        </p:nvSpPr>
        <p:spPr>
          <a:xfrm>
            <a:off x="536568" y="5371032"/>
            <a:ext cx="2137252" cy="369332"/>
          </a:xfrm>
          <a:prstGeom prst="rect">
            <a:avLst/>
          </a:prstGeom>
          <a:noFill/>
        </p:spPr>
        <p:txBody>
          <a:bodyPr wrap="none" rtlCol="0">
            <a:spAutoFit/>
          </a:bodyPr>
          <a:lstStyle/>
          <a:p>
            <a:r>
              <a:rPr lang="nb-NO" dirty="0" smtClean="0">
                <a:solidFill>
                  <a:srgbClr val="0070C0"/>
                </a:solidFill>
              </a:rPr>
              <a:t>Code list, valid </a:t>
            </a:r>
            <a:r>
              <a:rPr lang="nb-NO" dirty="0" err="1" smtClean="0">
                <a:solidFill>
                  <a:srgbClr val="0070C0"/>
                </a:solidFill>
              </a:rPr>
              <a:t>codes</a:t>
            </a:r>
            <a:endParaRPr lang="nb-NO" dirty="0">
              <a:solidFill>
                <a:srgbClr val="0070C0"/>
              </a:solidFill>
            </a:endParaRPr>
          </a:p>
        </p:txBody>
      </p:sp>
      <p:cxnSp>
        <p:nvCxnSpPr>
          <p:cNvPr id="46" name="Rett pil 45"/>
          <p:cNvCxnSpPr/>
          <p:nvPr/>
        </p:nvCxnSpPr>
        <p:spPr>
          <a:xfrm flipH="1" flipV="1">
            <a:off x="6444209" y="4382258"/>
            <a:ext cx="1296143" cy="16965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8" name="TekstSylinder 47"/>
          <p:cNvSpPr txBox="1"/>
          <p:nvPr/>
        </p:nvSpPr>
        <p:spPr>
          <a:xfrm>
            <a:off x="7258041" y="6074444"/>
            <a:ext cx="1311385" cy="369332"/>
          </a:xfrm>
          <a:prstGeom prst="rect">
            <a:avLst/>
          </a:prstGeom>
          <a:noFill/>
        </p:spPr>
        <p:txBody>
          <a:bodyPr wrap="none" rtlCol="0">
            <a:spAutoFit/>
          </a:bodyPr>
          <a:lstStyle/>
          <a:p>
            <a:r>
              <a:rPr lang="nb-NO" dirty="0" smtClean="0">
                <a:solidFill>
                  <a:srgbClr val="0070C0"/>
                </a:solidFill>
              </a:rPr>
              <a:t>Code </a:t>
            </a:r>
            <a:r>
              <a:rPr lang="nb-NO" dirty="0" err="1" smtClean="0">
                <a:solidFill>
                  <a:srgbClr val="0070C0"/>
                </a:solidFill>
              </a:rPr>
              <a:t>values</a:t>
            </a:r>
            <a:endParaRPr lang="nb-NO" dirty="0">
              <a:solidFill>
                <a:srgbClr val="0070C0"/>
              </a:solidFill>
            </a:endParaRPr>
          </a:p>
        </p:txBody>
      </p:sp>
      <p:cxnSp>
        <p:nvCxnSpPr>
          <p:cNvPr id="50" name="Rett pil 49"/>
          <p:cNvCxnSpPr/>
          <p:nvPr/>
        </p:nvCxnSpPr>
        <p:spPr>
          <a:xfrm flipH="1" flipV="1">
            <a:off x="5438557" y="4382258"/>
            <a:ext cx="1155105" cy="16921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3" name="TekstSylinder 52"/>
          <p:cNvSpPr txBox="1"/>
          <p:nvPr/>
        </p:nvSpPr>
        <p:spPr>
          <a:xfrm>
            <a:off x="6006706" y="6078836"/>
            <a:ext cx="1173911" cy="369332"/>
          </a:xfrm>
          <a:prstGeom prst="rect">
            <a:avLst/>
          </a:prstGeom>
          <a:noFill/>
        </p:spPr>
        <p:txBody>
          <a:bodyPr wrap="none" rtlCol="0">
            <a:spAutoFit/>
          </a:bodyPr>
          <a:lstStyle/>
          <a:p>
            <a:r>
              <a:rPr lang="nb-NO" dirty="0" err="1" smtClean="0">
                <a:solidFill>
                  <a:srgbClr val="0070C0"/>
                </a:solidFill>
              </a:rPr>
              <a:t>Categories</a:t>
            </a:r>
            <a:endParaRPr lang="nb-NO" dirty="0">
              <a:solidFill>
                <a:srgbClr val="0070C0"/>
              </a:solidFill>
            </a:endParaRPr>
          </a:p>
        </p:txBody>
      </p:sp>
      <p:sp>
        <p:nvSpPr>
          <p:cNvPr id="54" name="TekstSylinder 53"/>
          <p:cNvSpPr txBox="1"/>
          <p:nvPr/>
        </p:nvSpPr>
        <p:spPr>
          <a:xfrm>
            <a:off x="107504" y="1769146"/>
            <a:ext cx="276099" cy="230832"/>
          </a:xfrm>
          <a:prstGeom prst="rect">
            <a:avLst/>
          </a:prstGeom>
          <a:solidFill>
            <a:srgbClr val="92D050">
              <a:alpha val="37000"/>
            </a:srgbClr>
          </a:solidFill>
          <a:ln>
            <a:noFill/>
          </a:ln>
        </p:spPr>
        <p:txBody>
          <a:bodyPr wrap="square" rtlCol="0">
            <a:spAutoFit/>
          </a:bodyPr>
          <a:lstStyle/>
          <a:p>
            <a:endParaRPr lang="nb-NO" sz="900" dirty="0">
              <a:solidFill>
                <a:srgbClr val="FF0000"/>
              </a:solidFill>
            </a:endParaRPr>
          </a:p>
        </p:txBody>
      </p:sp>
      <p:sp>
        <p:nvSpPr>
          <p:cNvPr id="55" name="TekstSylinder 54"/>
          <p:cNvSpPr txBox="1"/>
          <p:nvPr/>
        </p:nvSpPr>
        <p:spPr>
          <a:xfrm>
            <a:off x="2699793" y="2030651"/>
            <a:ext cx="2736304" cy="246221"/>
          </a:xfrm>
          <a:prstGeom prst="rect">
            <a:avLst/>
          </a:prstGeom>
          <a:solidFill>
            <a:srgbClr val="92D050">
              <a:alpha val="37000"/>
            </a:srgbClr>
          </a:solidFill>
          <a:ln>
            <a:noFill/>
          </a:ln>
        </p:spPr>
        <p:txBody>
          <a:bodyPr wrap="square" rtlCol="0">
            <a:spAutoFit/>
          </a:bodyPr>
          <a:lstStyle/>
          <a:p>
            <a:endParaRPr lang="nb-NO" sz="1000" dirty="0">
              <a:solidFill>
                <a:srgbClr val="FF0000"/>
              </a:solidFill>
            </a:endParaRPr>
          </a:p>
        </p:txBody>
      </p:sp>
      <p:sp>
        <p:nvSpPr>
          <p:cNvPr id="56" name="TekstSylinder 55"/>
          <p:cNvSpPr txBox="1"/>
          <p:nvPr/>
        </p:nvSpPr>
        <p:spPr>
          <a:xfrm>
            <a:off x="415359" y="1745318"/>
            <a:ext cx="733810" cy="246221"/>
          </a:xfrm>
          <a:prstGeom prst="rect">
            <a:avLst/>
          </a:prstGeom>
          <a:solidFill>
            <a:srgbClr val="92D050">
              <a:alpha val="37000"/>
            </a:srgbClr>
          </a:solidFill>
          <a:ln>
            <a:noFill/>
          </a:ln>
        </p:spPr>
        <p:txBody>
          <a:bodyPr wrap="square" rtlCol="0">
            <a:spAutoFit/>
          </a:bodyPr>
          <a:lstStyle/>
          <a:p>
            <a:endParaRPr lang="nb-NO" sz="1000" dirty="0">
              <a:solidFill>
                <a:srgbClr val="FF0000"/>
              </a:solidFill>
            </a:endParaRPr>
          </a:p>
        </p:txBody>
      </p:sp>
      <p:sp>
        <p:nvSpPr>
          <p:cNvPr id="57" name="TekstSylinder 56"/>
          <p:cNvSpPr txBox="1"/>
          <p:nvPr/>
        </p:nvSpPr>
        <p:spPr>
          <a:xfrm>
            <a:off x="6748900" y="2492896"/>
            <a:ext cx="1169435" cy="246221"/>
          </a:xfrm>
          <a:prstGeom prst="rect">
            <a:avLst/>
          </a:prstGeom>
          <a:solidFill>
            <a:srgbClr val="92D050">
              <a:alpha val="37000"/>
            </a:srgbClr>
          </a:solidFill>
          <a:ln>
            <a:noFill/>
          </a:ln>
        </p:spPr>
        <p:txBody>
          <a:bodyPr wrap="square" rtlCol="0">
            <a:spAutoFit/>
          </a:bodyPr>
          <a:lstStyle/>
          <a:p>
            <a:endParaRPr lang="nb-NO" sz="1000" dirty="0">
              <a:solidFill>
                <a:srgbClr val="FF0000"/>
              </a:solidFill>
            </a:endParaRPr>
          </a:p>
        </p:txBody>
      </p:sp>
      <p:sp>
        <p:nvSpPr>
          <p:cNvPr id="58" name="TekstSylinder 57"/>
          <p:cNvSpPr txBox="1"/>
          <p:nvPr/>
        </p:nvSpPr>
        <p:spPr>
          <a:xfrm>
            <a:off x="6748900" y="3933056"/>
            <a:ext cx="991452" cy="246221"/>
          </a:xfrm>
          <a:prstGeom prst="rect">
            <a:avLst/>
          </a:prstGeom>
          <a:solidFill>
            <a:srgbClr val="92D050">
              <a:alpha val="37000"/>
            </a:srgbClr>
          </a:solidFill>
          <a:ln>
            <a:noFill/>
          </a:ln>
        </p:spPr>
        <p:txBody>
          <a:bodyPr wrap="square" rtlCol="0">
            <a:spAutoFit/>
          </a:bodyPr>
          <a:lstStyle/>
          <a:p>
            <a:endParaRPr lang="nb-NO" sz="1000" dirty="0">
              <a:solidFill>
                <a:srgbClr val="FF0000"/>
              </a:solidFill>
            </a:endParaRPr>
          </a:p>
        </p:txBody>
      </p:sp>
      <p:sp>
        <p:nvSpPr>
          <p:cNvPr id="59" name="Ellipse 58"/>
          <p:cNvSpPr/>
          <p:nvPr/>
        </p:nvSpPr>
        <p:spPr>
          <a:xfrm>
            <a:off x="4827704" y="5157192"/>
            <a:ext cx="1221707"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916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3" grpId="0"/>
      <p:bldP spid="26" grpId="0"/>
      <p:bldP spid="33" grpId="0"/>
      <p:bldP spid="37" grpId="0" animBg="1"/>
      <p:bldP spid="42" grpId="0"/>
      <p:bldP spid="48" grpId="0"/>
      <p:bldP spid="53" grpId="0"/>
      <p:bldP spid="5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251520" y="264357"/>
            <a:ext cx="9144000" cy="461665"/>
          </a:xfrm>
          <a:prstGeom prst="rect">
            <a:avLst/>
          </a:prstGeom>
          <a:noFill/>
        </p:spPr>
        <p:txBody>
          <a:bodyPr wrap="square" rtlCol="0">
            <a:spAutoFit/>
          </a:bodyPr>
          <a:lstStyle/>
          <a:p>
            <a:r>
              <a:rPr lang="nb-NO" sz="2400" b="1" dirty="0" smtClean="0">
                <a:solidFill>
                  <a:srgbClr val="0070C0"/>
                </a:solidFill>
              </a:rPr>
              <a:t>DDI Control </a:t>
            </a:r>
            <a:r>
              <a:rPr lang="nb-NO" sz="2400" b="1" dirty="0" err="1" smtClean="0">
                <a:solidFill>
                  <a:srgbClr val="0070C0"/>
                </a:solidFill>
              </a:rPr>
              <a:t>Construct</a:t>
            </a:r>
            <a:r>
              <a:rPr lang="nb-NO" sz="2400" b="1" dirty="0" smtClean="0">
                <a:solidFill>
                  <a:srgbClr val="0070C0"/>
                </a:solidFill>
              </a:rPr>
              <a:t> </a:t>
            </a:r>
            <a:r>
              <a:rPr lang="nb-NO" sz="2400" dirty="0" smtClean="0">
                <a:solidFill>
                  <a:srgbClr val="0070C0"/>
                </a:solidFill>
              </a:rPr>
              <a:t>– </a:t>
            </a:r>
            <a:r>
              <a:rPr lang="nb-NO" sz="2400" dirty="0" err="1" smtClean="0">
                <a:solidFill>
                  <a:srgbClr val="0070C0"/>
                </a:solidFill>
              </a:rPr>
              <a:t>basics</a:t>
            </a:r>
            <a:r>
              <a:rPr lang="nb-NO" sz="2400" dirty="0" smtClean="0">
                <a:solidFill>
                  <a:srgbClr val="0070C0"/>
                </a:solidFill>
              </a:rPr>
              <a:t> for a computer </a:t>
            </a:r>
            <a:r>
              <a:rPr lang="nb-NO" sz="2400" dirty="0" err="1" smtClean="0">
                <a:solidFill>
                  <a:srgbClr val="0070C0"/>
                </a:solidFill>
              </a:rPr>
              <a:t>based</a:t>
            </a:r>
            <a:r>
              <a:rPr lang="nb-NO" sz="2400" dirty="0" smtClean="0">
                <a:solidFill>
                  <a:srgbClr val="0070C0"/>
                </a:solidFill>
              </a:rPr>
              <a:t> instrument</a:t>
            </a:r>
            <a:endParaRPr lang="nb-NO" sz="2400" dirty="0">
              <a:solidFill>
                <a:srgbClr val="0070C0"/>
              </a:solidFill>
            </a:endParaRPr>
          </a:p>
        </p:txBody>
      </p:sp>
      <p:sp>
        <p:nvSpPr>
          <p:cNvPr id="3" name="Avrundet rektangel 2"/>
          <p:cNvSpPr/>
          <p:nvPr/>
        </p:nvSpPr>
        <p:spPr>
          <a:xfrm>
            <a:off x="2787995" y="1052736"/>
            <a:ext cx="299433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Question</a:t>
            </a:r>
            <a:r>
              <a:rPr lang="nb-NO" dirty="0" smtClean="0"/>
              <a:t> </a:t>
            </a:r>
            <a:r>
              <a:rPr lang="nb-NO" dirty="0" err="1" smtClean="0"/>
              <a:t>Construct</a:t>
            </a:r>
            <a:endParaRPr lang="nb-NO" dirty="0"/>
          </a:p>
        </p:txBody>
      </p:sp>
      <p:sp>
        <p:nvSpPr>
          <p:cNvPr id="5" name="Avrundet rektangel 4"/>
          <p:cNvSpPr/>
          <p:nvPr/>
        </p:nvSpPr>
        <p:spPr>
          <a:xfrm>
            <a:off x="2843808" y="2204864"/>
            <a:ext cx="2952328" cy="864096"/>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dirty="0" err="1" smtClean="0"/>
              <a:t>Sequence</a:t>
            </a:r>
            <a:endParaRPr lang="nb-NO" dirty="0" smtClean="0"/>
          </a:p>
          <a:p>
            <a:pPr marL="285750" indent="-285750">
              <a:buFontTx/>
              <a:buChar char="-"/>
            </a:pPr>
            <a:endParaRPr lang="nb-NO" dirty="0"/>
          </a:p>
        </p:txBody>
      </p:sp>
      <p:sp>
        <p:nvSpPr>
          <p:cNvPr id="7" name="Avrundet rektangel 6"/>
          <p:cNvSpPr/>
          <p:nvPr/>
        </p:nvSpPr>
        <p:spPr>
          <a:xfrm>
            <a:off x="2843808" y="3290219"/>
            <a:ext cx="3045096" cy="864096"/>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smtClean="0"/>
          </a:p>
          <a:p>
            <a:pPr algn="ctr"/>
            <a:r>
              <a:rPr lang="nb-NO" dirty="0" smtClean="0"/>
              <a:t>Statement Item</a:t>
            </a:r>
          </a:p>
          <a:p>
            <a:pPr marL="285750" indent="-285750">
              <a:buFontTx/>
              <a:buChar char="-"/>
            </a:pPr>
            <a:endParaRPr lang="nb-NO" dirty="0"/>
          </a:p>
        </p:txBody>
      </p:sp>
      <p:sp>
        <p:nvSpPr>
          <p:cNvPr id="9" name="Avrundet rektangel 8"/>
          <p:cNvSpPr/>
          <p:nvPr/>
        </p:nvSpPr>
        <p:spPr>
          <a:xfrm>
            <a:off x="2787995" y="4437112"/>
            <a:ext cx="3156721" cy="9361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smtClean="0"/>
          </a:p>
          <a:p>
            <a:pPr algn="ctr"/>
            <a:r>
              <a:rPr lang="nb-NO" dirty="0" err="1" smtClean="0"/>
              <a:t>Flow</a:t>
            </a:r>
            <a:r>
              <a:rPr lang="nb-NO" dirty="0" smtClean="0"/>
              <a:t> </a:t>
            </a:r>
            <a:r>
              <a:rPr lang="nb-NO" dirty="0" err="1" smtClean="0"/>
              <a:t>logic</a:t>
            </a:r>
            <a:r>
              <a:rPr lang="nb-NO" dirty="0" smtClean="0"/>
              <a:t>: If </a:t>
            </a:r>
            <a:r>
              <a:rPr lang="nb-NO" dirty="0" err="1" smtClean="0"/>
              <a:t>then</a:t>
            </a:r>
            <a:r>
              <a:rPr lang="nb-NO" dirty="0" smtClean="0"/>
              <a:t> </a:t>
            </a:r>
            <a:r>
              <a:rPr lang="nb-NO" dirty="0" err="1" smtClean="0"/>
              <a:t>else</a:t>
            </a:r>
            <a:r>
              <a:rPr lang="nb-NO" dirty="0" smtClean="0"/>
              <a:t>/loop etc.</a:t>
            </a:r>
          </a:p>
          <a:p>
            <a:pPr marL="285750" indent="-285750">
              <a:buFontTx/>
              <a:buChar char="-"/>
            </a:pPr>
            <a:endParaRPr lang="nb-NO" dirty="0"/>
          </a:p>
        </p:txBody>
      </p:sp>
      <p:cxnSp>
        <p:nvCxnSpPr>
          <p:cNvPr id="11" name="Rett pil 10"/>
          <p:cNvCxnSpPr/>
          <p:nvPr/>
        </p:nvCxnSpPr>
        <p:spPr>
          <a:xfrm>
            <a:off x="1907704" y="692696"/>
            <a:ext cx="504056" cy="7839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426" y="1988912"/>
            <a:ext cx="1214910" cy="12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4113"/>
          <a:stretch/>
        </p:blipFill>
        <p:spPr bwMode="auto">
          <a:xfrm>
            <a:off x="6381426" y="1179262"/>
            <a:ext cx="1214910" cy="594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Pil høyre 15"/>
          <p:cNvSpPr/>
          <p:nvPr/>
        </p:nvSpPr>
        <p:spPr>
          <a:xfrm>
            <a:off x="5812446" y="2480561"/>
            <a:ext cx="55792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il høyre 16"/>
          <p:cNvSpPr/>
          <p:nvPr/>
        </p:nvSpPr>
        <p:spPr>
          <a:xfrm>
            <a:off x="5775212" y="1464857"/>
            <a:ext cx="606213"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Pil høyre 17"/>
          <p:cNvSpPr/>
          <p:nvPr/>
        </p:nvSpPr>
        <p:spPr>
          <a:xfrm>
            <a:off x="5888904" y="3601109"/>
            <a:ext cx="55792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p:cNvSpPr txBox="1"/>
          <p:nvPr/>
        </p:nvSpPr>
        <p:spPr>
          <a:xfrm>
            <a:off x="6484790" y="3575092"/>
            <a:ext cx="2409634" cy="246221"/>
          </a:xfrm>
          <a:prstGeom prst="rect">
            <a:avLst/>
          </a:prstGeom>
          <a:noFill/>
        </p:spPr>
        <p:txBody>
          <a:bodyPr wrap="none" rtlCol="0">
            <a:spAutoFit/>
          </a:bodyPr>
          <a:lstStyle/>
          <a:p>
            <a:r>
              <a:rPr lang="nb-NO" sz="1000" dirty="0" smtClean="0"/>
              <a:t>Here </a:t>
            </a:r>
            <a:r>
              <a:rPr lang="nb-NO" sz="1000" dirty="0" err="1" smtClean="0"/>
              <a:t>are</a:t>
            </a:r>
            <a:r>
              <a:rPr lang="nb-NO" sz="1000" dirty="0" smtClean="0"/>
              <a:t> </a:t>
            </a:r>
            <a:r>
              <a:rPr lang="nb-NO" sz="1000" dirty="0" err="1" smtClean="0"/>
              <a:t>some</a:t>
            </a:r>
            <a:r>
              <a:rPr lang="nb-NO" sz="1000" dirty="0" smtClean="0"/>
              <a:t> questions </a:t>
            </a:r>
            <a:r>
              <a:rPr lang="nb-NO" sz="1000" dirty="0" err="1" smtClean="0"/>
              <a:t>about</a:t>
            </a:r>
            <a:r>
              <a:rPr lang="nb-NO" sz="1000" dirty="0" smtClean="0"/>
              <a:t> media </a:t>
            </a:r>
            <a:r>
              <a:rPr lang="nb-NO" sz="1000" dirty="0" err="1" smtClean="0"/>
              <a:t>use</a:t>
            </a:r>
            <a:r>
              <a:rPr lang="nb-NO" sz="1000" dirty="0" smtClean="0"/>
              <a:t> </a:t>
            </a:r>
            <a:endParaRPr lang="nb-NO" sz="1000" dirty="0"/>
          </a:p>
        </p:txBody>
      </p:sp>
      <p:sp>
        <p:nvSpPr>
          <p:cNvPr id="20" name="Pil høyre 19"/>
          <p:cNvSpPr/>
          <p:nvPr/>
        </p:nvSpPr>
        <p:spPr>
          <a:xfrm>
            <a:off x="5939751" y="4784006"/>
            <a:ext cx="55792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6518376" y="4770771"/>
            <a:ext cx="1021433" cy="246221"/>
          </a:xfrm>
          <a:prstGeom prst="rect">
            <a:avLst/>
          </a:prstGeom>
          <a:noFill/>
        </p:spPr>
        <p:txBody>
          <a:bodyPr wrap="none" rtlCol="0">
            <a:spAutoFit/>
          </a:bodyPr>
          <a:lstStyle/>
          <a:p>
            <a:r>
              <a:rPr lang="nb-NO" sz="1000" dirty="0" smtClean="0"/>
              <a:t>If A1  = 1 – 7; 88</a:t>
            </a:r>
            <a:endParaRPr lang="nb-NO" sz="1000" dirty="0"/>
          </a:p>
        </p:txBody>
      </p:sp>
      <p:sp>
        <p:nvSpPr>
          <p:cNvPr id="10" name="Ellipse 9"/>
          <p:cNvSpPr/>
          <p:nvPr/>
        </p:nvSpPr>
        <p:spPr>
          <a:xfrm>
            <a:off x="1259632" y="908721"/>
            <a:ext cx="6624735" cy="4536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798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227630" y="264357"/>
            <a:ext cx="8592842" cy="523220"/>
          </a:xfrm>
          <a:prstGeom prst="rect">
            <a:avLst/>
          </a:prstGeom>
          <a:noFill/>
        </p:spPr>
        <p:txBody>
          <a:bodyPr wrap="square" rtlCol="0">
            <a:spAutoFit/>
          </a:bodyPr>
          <a:lstStyle/>
          <a:p>
            <a:r>
              <a:rPr lang="nb-NO" sz="2800" b="1" dirty="0" smtClean="0">
                <a:solidFill>
                  <a:srgbClr val="0070C0"/>
                </a:solidFill>
              </a:rPr>
              <a:t>DDI </a:t>
            </a:r>
            <a:r>
              <a:rPr lang="nb-NO" sz="2800" b="1" dirty="0" err="1" smtClean="0">
                <a:solidFill>
                  <a:srgbClr val="0070C0"/>
                </a:solidFill>
              </a:rPr>
              <a:t>Sequence</a:t>
            </a:r>
            <a:r>
              <a:rPr lang="nb-NO" sz="2800" b="1" dirty="0" smtClean="0">
                <a:solidFill>
                  <a:srgbClr val="0070C0"/>
                </a:solidFill>
              </a:rPr>
              <a:t> </a:t>
            </a:r>
            <a:r>
              <a:rPr lang="nb-NO" sz="2800" dirty="0" smtClean="0">
                <a:solidFill>
                  <a:srgbClr val="0070C0"/>
                </a:solidFill>
              </a:rPr>
              <a:t>– </a:t>
            </a:r>
            <a:r>
              <a:rPr lang="nb-NO" sz="2800" dirty="0" err="1" smtClean="0">
                <a:solidFill>
                  <a:srgbClr val="0070C0"/>
                </a:solidFill>
              </a:rPr>
              <a:t>Question</a:t>
            </a:r>
            <a:r>
              <a:rPr lang="nb-NO" sz="2800" dirty="0" smtClean="0">
                <a:solidFill>
                  <a:srgbClr val="0070C0"/>
                </a:solidFill>
              </a:rPr>
              <a:t> </a:t>
            </a:r>
            <a:r>
              <a:rPr lang="nb-NO" sz="2800" dirty="0" err="1" smtClean="0">
                <a:solidFill>
                  <a:srgbClr val="0070C0"/>
                </a:solidFill>
              </a:rPr>
              <a:t>sequence</a:t>
            </a:r>
            <a:r>
              <a:rPr lang="nb-NO" sz="2800" dirty="0" smtClean="0">
                <a:solidFill>
                  <a:srgbClr val="0070C0"/>
                </a:solidFill>
              </a:rPr>
              <a:t> and </a:t>
            </a:r>
            <a:r>
              <a:rPr lang="nb-NO" sz="2800" dirty="0" err="1" smtClean="0">
                <a:solidFill>
                  <a:srgbClr val="0070C0"/>
                </a:solidFill>
              </a:rPr>
              <a:t>flow</a:t>
            </a:r>
            <a:endParaRPr lang="nb-NO" sz="2800" dirty="0">
              <a:solidFill>
                <a:srgbClr val="0070C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3" y="1117130"/>
            <a:ext cx="4083422" cy="435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425" r="8347"/>
          <a:stretch/>
        </p:blipFill>
        <p:spPr bwMode="auto">
          <a:xfrm>
            <a:off x="4171450" y="1017296"/>
            <a:ext cx="4865046" cy="50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l høyre 11"/>
          <p:cNvSpPr/>
          <p:nvPr/>
        </p:nvSpPr>
        <p:spPr>
          <a:xfrm rot="10800000">
            <a:off x="2987823" y="1147085"/>
            <a:ext cx="1536227"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il høyre 12"/>
          <p:cNvSpPr/>
          <p:nvPr/>
        </p:nvSpPr>
        <p:spPr>
          <a:xfrm rot="10800000">
            <a:off x="3779912" y="4005064"/>
            <a:ext cx="1536227"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høyre 13"/>
          <p:cNvSpPr/>
          <p:nvPr/>
        </p:nvSpPr>
        <p:spPr>
          <a:xfrm rot="12329084">
            <a:off x="3403337" y="2572722"/>
            <a:ext cx="1536227"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135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1259632" y="2564904"/>
            <a:ext cx="5976664" cy="769441"/>
          </a:xfrm>
          <a:prstGeom prst="rect">
            <a:avLst/>
          </a:prstGeom>
          <a:noFill/>
        </p:spPr>
        <p:txBody>
          <a:bodyPr wrap="square" rtlCol="0">
            <a:spAutoFit/>
          </a:bodyPr>
          <a:lstStyle/>
          <a:p>
            <a:r>
              <a:rPr lang="nb-NO" sz="4400" b="1" dirty="0" err="1" smtClean="0">
                <a:latin typeface="+mj-lt"/>
              </a:rPr>
              <a:t>Question</a:t>
            </a:r>
            <a:r>
              <a:rPr lang="nb-NO" sz="4400" b="1" dirty="0" smtClean="0">
                <a:latin typeface="+mj-lt"/>
              </a:rPr>
              <a:t> Banks </a:t>
            </a:r>
            <a:r>
              <a:rPr lang="nb-NO" sz="4400" b="1" dirty="0" err="1" smtClean="0">
                <a:latin typeface="+mj-lt"/>
              </a:rPr>
              <a:t>with</a:t>
            </a:r>
            <a:r>
              <a:rPr lang="nb-NO" sz="4400" b="1" dirty="0" smtClean="0">
                <a:latin typeface="+mj-lt"/>
              </a:rPr>
              <a:t> DDI</a:t>
            </a:r>
          </a:p>
        </p:txBody>
      </p:sp>
      <p:pic>
        <p:nvPicPr>
          <p:cNvPr id="4" name="Picture 2" descr="https://ddialliance.org/sites/default/files/dd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spTree>
    <p:extLst>
      <p:ext uri="{BB962C8B-B14F-4D97-AF65-F5344CB8AC3E}">
        <p14:creationId xmlns:p14="http://schemas.microsoft.com/office/powerpoint/2010/main" val="824178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467544" y="332656"/>
            <a:ext cx="7056784" cy="3693319"/>
          </a:xfrm>
          <a:prstGeom prst="rect">
            <a:avLst/>
          </a:prstGeom>
          <a:noFill/>
        </p:spPr>
        <p:txBody>
          <a:bodyPr wrap="square" rtlCol="0">
            <a:spAutoFit/>
          </a:bodyPr>
          <a:lstStyle/>
          <a:p>
            <a:r>
              <a:rPr lang="en-US" sz="4400" b="1" dirty="0" smtClean="0"/>
              <a:t>DDI-L based </a:t>
            </a:r>
            <a:r>
              <a:rPr lang="en-US" sz="4400" b="1" dirty="0"/>
              <a:t>Question </a:t>
            </a:r>
            <a:r>
              <a:rPr lang="en-US" sz="4400" b="1" dirty="0" smtClean="0"/>
              <a:t>Banks</a:t>
            </a:r>
          </a:p>
          <a:p>
            <a:r>
              <a:rPr lang="en-US" sz="2800" dirty="0" smtClean="0"/>
              <a:t> </a:t>
            </a:r>
          </a:p>
          <a:p>
            <a:endParaRPr lang="en-US" sz="2400" b="1" dirty="0"/>
          </a:p>
          <a:p>
            <a:pPr marL="285750" indent="-285750">
              <a:buFont typeface="Arial" panose="020B0604020202020204" pitchFamily="34" charset="0"/>
              <a:buChar char="•"/>
            </a:pPr>
            <a:r>
              <a:rPr lang="en-US" sz="2400" dirty="0" smtClean="0"/>
              <a:t>Search survey questions (in different languages) </a:t>
            </a:r>
            <a:r>
              <a:rPr lang="en-US" sz="2400" dirty="0"/>
              <a:t>from different Service </a:t>
            </a:r>
            <a:r>
              <a:rPr lang="en-US" sz="2400" dirty="0" smtClean="0"/>
              <a:t>Providers</a:t>
            </a:r>
          </a:p>
          <a:p>
            <a:pPr marL="285750" indent="-285750">
              <a:buFont typeface="Arial" panose="020B0604020202020204" pitchFamily="34" charset="0"/>
              <a:buChar char="•"/>
            </a:pPr>
            <a:r>
              <a:rPr lang="en-US" sz="2400" dirty="0" smtClean="0"/>
              <a:t>Find survey questions </a:t>
            </a:r>
            <a:r>
              <a:rPr lang="en-US" sz="2400" dirty="0"/>
              <a:t>for </a:t>
            </a:r>
            <a:r>
              <a:rPr lang="en-US" sz="2400" dirty="0" smtClean="0"/>
              <a:t>re-use</a:t>
            </a:r>
          </a:p>
          <a:p>
            <a:pPr marL="285750" indent="-285750">
              <a:buFont typeface="Arial" panose="020B0604020202020204" pitchFamily="34" charset="0"/>
              <a:buChar char="•"/>
            </a:pPr>
            <a:r>
              <a:rPr lang="en-US" sz="2400" dirty="0" smtClean="0"/>
              <a:t>Access to related information like study and </a:t>
            </a:r>
            <a:r>
              <a:rPr lang="en-US" sz="2400" dirty="0"/>
              <a:t>dataset </a:t>
            </a:r>
            <a:r>
              <a:rPr lang="en-US" sz="2400" dirty="0" smtClean="0"/>
              <a:t>documentation</a:t>
            </a:r>
          </a:p>
          <a:p>
            <a:endParaRPr lang="en-US" dirty="0" smtClean="0"/>
          </a:p>
        </p:txBody>
      </p:sp>
      <p:sp>
        <p:nvSpPr>
          <p:cNvPr id="4"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pic>
        <p:nvPicPr>
          <p:cNvPr id="7" name="Picture 2" descr="https://ddialliance.org/sites/default/files/dd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628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460855" y="764704"/>
            <a:ext cx="7056784" cy="4801314"/>
          </a:xfrm>
          <a:prstGeom prst="rect">
            <a:avLst/>
          </a:prstGeom>
          <a:noFill/>
        </p:spPr>
        <p:txBody>
          <a:bodyPr wrap="square" rtlCol="0">
            <a:spAutoFit/>
          </a:bodyPr>
          <a:lstStyle/>
          <a:p>
            <a:r>
              <a:rPr lang="en-US" sz="4400" b="1" dirty="0" smtClean="0">
                <a:latin typeface="+mj-lt"/>
              </a:rPr>
              <a:t>DDI-L based </a:t>
            </a:r>
            <a:r>
              <a:rPr lang="en-US" sz="4400" b="1" dirty="0">
                <a:latin typeface="+mj-lt"/>
              </a:rPr>
              <a:t>Question Banks</a:t>
            </a:r>
          </a:p>
          <a:p>
            <a:endParaRPr lang="en-US" sz="2800" dirty="0"/>
          </a:p>
          <a:p>
            <a:pPr marL="285750" indent="-285750">
              <a:buFont typeface="Arial" panose="020B0604020202020204" pitchFamily="34" charset="0"/>
              <a:buChar char="•"/>
            </a:pPr>
            <a:r>
              <a:rPr lang="en-US" sz="2000" dirty="0"/>
              <a:t>CLOSER </a:t>
            </a:r>
            <a:r>
              <a:rPr lang="en-US" sz="2000" dirty="0" smtClean="0"/>
              <a:t>Discovery: Enables </a:t>
            </a:r>
            <a:r>
              <a:rPr lang="en-US" sz="2000" dirty="0"/>
              <a:t>researchers </a:t>
            </a:r>
            <a:r>
              <a:rPr lang="en-US" sz="2000" dirty="0" smtClean="0"/>
              <a:t>to</a:t>
            </a:r>
            <a:r>
              <a:rPr lang="en-US" sz="2000" dirty="0"/>
              <a:t> </a:t>
            </a:r>
            <a:r>
              <a:rPr lang="en-US" sz="2000" dirty="0" smtClean="0"/>
              <a:t>search questions from </a:t>
            </a:r>
            <a:r>
              <a:rPr lang="en-US" sz="2000" dirty="0"/>
              <a:t>eight leading UK longitudinal </a:t>
            </a:r>
            <a:r>
              <a:rPr lang="en-US" sz="2000" dirty="0" smtClean="0"/>
              <a:t>studies.                            </a:t>
            </a:r>
            <a:r>
              <a:rPr lang="nb-NO" sz="2000" dirty="0" smtClean="0">
                <a:hlinkClick r:id="rId2"/>
              </a:rPr>
              <a:t>https</a:t>
            </a:r>
            <a:r>
              <a:rPr lang="nb-NO" sz="2000" dirty="0">
                <a:hlinkClick r:id="rId2"/>
              </a:rPr>
              <a:t>://discovery.closer.ac.uk</a:t>
            </a:r>
            <a:r>
              <a:rPr lang="nb-NO" sz="2000" dirty="0" smtClean="0">
                <a:hlinkClick r:id="rId2"/>
              </a:rPr>
              <a:t>/</a:t>
            </a:r>
            <a:endParaRPr lang="nb-NO" sz="2000" dirty="0" smtClean="0"/>
          </a:p>
          <a:p>
            <a:endParaRPr lang="nb-NO" sz="2000" dirty="0" smtClean="0"/>
          </a:p>
          <a:p>
            <a:pPr marL="285750" indent="-285750">
              <a:buFont typeface="Arial" panose="020B0604020202020204" pitchFamily="34" charset="0"/>
              <a:buChar char="•"/>
            </a:pPr>
            <a:r>
              <a:rPr lang="nb-NO" sz="2000" dirty="0" smtClean="0"/>
              <a:t>CESSDA Euro </a:t>
            </a:r>
            <a:r>
              <a:rPr lang="nb-NO" sz="2000" dirty="0" err="1" smtClean="0"/>
              <a:t>Question</a:t>
            </a:r>
            <a:r>
              <a:rPr lang="nb-NO" sz="2000" dirty="0" smtClean="0"/>
              <a:t> Bank: </a:t>
            </a:r>
            <a:r>
              <a:rPr lang="nb-NO" sz="2000" dirty="0" err="1" smtClean="0"/>
              <a:t>Contains</a:t>
            </a:r>
            <a:r>
              <a:rPr lang="nb-NO" sz="2000" dirty="0" smtClean="0"/>
              <a:t> s</a:t>
            </a:r>
            <a:r>
              <a:rPr lang="en-US" sz="2000" dirty="0" err="1" smtClean="0"/>
              <a:t>urvey</a:t>
            </a:r>
            <a:r>
              <a:rPr lang="en-US" sz="2000" dirty="0" smtClean="0"/>
              <a:t> </a:t>
            </a:r>
            <a:r>
              <a:rPr lang="en-US" sz="2000" dirty="0"/>
              <a:t>questions of different datasets in different languages from the CESSDA Service </a:t>
            </a:r>
            <a:r>
              <a:rPr lang="en-US" sz="2000" dirty="0" smtClean="0"/>
              <a:t>Providers. </a:t>
            </a:r>
            <a:r>
              <a:rPr lang="nb-NO" sz="2000" dirty="0">
                <a:hlinkClick r:id="rId3"/>
              </a:rPr>
              <a:t>https://euroquestionbank-dev.cessda.eu</a:t>
            </a:r>
            <a:r>
              <a:rPr lang="nb-NO" sz="2000" dirty="0" smtClean="0">
                <a:hlinkClick r:id="rId3"/>
              </a:rPr>
              <a:t>/</a:t>
            </a:r>
            <a:endParaRPr lang="nb-NO" sz="2000" dirty="0" smtClean="0"/>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err="1" smtClean="0"/>
              <a:t>Other</a:t>
            </a:r>
            <a:r>
              <a:rPr lang="nb-NO" sz="2000" dirty="0" smtClean="0"/>
              <a:t> </a:t>
            </a:r>
            <a:r>
              <a:rPr lang="nb-NO" sz="2000" dirty="0" err="1" smtClean="0"/>
              <a:t>Question</a:t>
            </a:r>
            <a:r>
              <a:rPr lang="nb-NO" sz="2000" dirty="0" smtClean="0"/>
              <a:t> Bank </a:t>
            </a:r>
            <a:r>
              <a:rPr lang="nb-NO" sz="2000" dirty="0" err="1" smtClean="0"/>
              <a:t>tools</a:t>
            </a:r>
            <a:r>
              <a:rPr lang="nb-NO" sz="2000" dirty="0" smtClean="0"/>
              <a:t>: QDDT, Colectica Portal</a:t>
            </a:r>
            <a:endParaRPr lang="nb-NO" sz="2000" dirty="0"/>
          </a:p>
          <a:p>
            <a:endParaRPr lang="en-US" dirty="0"/>
          </a:p>
          <a:p>
            <a:endParaRPr lang="nb-NO" dirty="0" smtClean="0">
              <a:hlinkClick r:id="rId4"/>
            </a:endParaRPr>
          </a:p>
          <a:p>
            <a:endParaRPr lang="en-US" dirty="0" smtClean="0"/>
          </a:p>
        </p:txBody>
      </p:sp>
      <p:sp>
        <p:nvSpPr>
          <p:cNvPr id="4"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pic>
        <p:nvPicPr>
          <p:cNvPr id="7" name="Picture 2" descr="https://ddialliance.org/sites/default/files/ddi-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38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A5AD-85A6-4141-9F53-47349075483E}"/>
              </a:ext>
            </a:extLst>
          </p:cNvPr>
          <p:cNvSpPr>
            <a:spLocks noGrp="1"/>
          </p:cNvSpPr>
          <p:nvPr>
            <p:ph type="title"/>
          </p:nvPr>
        </p:nvSpPr>
        <p:spPr/>
        <p:txBody>
          <a:bodyPr>
            <a:normAutofit/>
          </a:bodyPr>
          <a:lstStyle/>
          <a:p>
            <a:r>
              <a:rPr lang="en-US" sz="4400" b="1" dirty="0"/>
              <a:t>What is </a:t>
            </a:r>
            <a:r>
              <a:rPr lang="en-US" b="1" dirty="0"/>
              <a:t>DDI?</a:t>
            </a:r>
            <a:endParaRPr lang="en-US" dirty="0"/>
          </a:p>
        </p:txBody>
      </p:sp>
      <p:sp>
        <p:nvSpPr>
          <p:cNvPr id="3" name="Content Placeholder 2">
            <a:extLst>
              <a:ext uri="{FF2B5EF4-FFF2-40B4-BE49-F238E27FC236}">
                <a16:creationId xmlns:a16="http://schemas.microsoft.com/office/drawing/2014/main" id="{85C3B0F6-4532-4F70-9821-DF03716E3A1A}"/>
              </a:ext>
            </a:extLst>
          </p:cNvPr>
          <p:cNvSpPr>
            <a:spLocks noGrp="1"/>
          </p:cNvSpPr>
          <p:nvPr>
            <p:ph idx="1"/>
          </p:nvPr>
        </p:nvSpPr>
        <p:spPr>
          <a:xfrm>
            <a:off x="457200" y="1289464"/>
            <a:ext cx="8229600" cy="4525963"/>
          </a:xfrm>
        </p:spPr>
        <p:txBody>
          <a:bodyPr>
            <a:normAutofit fontScale="62500" lnSpcReduction="20000"/>
          </a:bodyPr>
          <a:lstStyle/>
          <a:p>
            <a:pPr marL="285750" indent="-285750">
              <a:buFont typeface="Arial" panose="020B0604020202020204" pitchFamily="34" charset="0"/>
              <a:buChar char="•"/>
            </a:pPr>
            <a:r>
              <a:rPr lang="en-US" sz="3600" dirty="0"/>
              <a:t>DDI = Data Documentation Initiative</a:t>
            </a:r>
          </a:p>
          <a:p>
            <a:pPr marL="0" indent="0">
              <a:buNone/>
            </a:pPr>
            <a:endParaRPr lang="en-US" sz="3600" dirty="0"/>
          </a:p>
          <a:p>
            <a:pPr marL="285750" indent="-285750">
              <a:buFont typeface="Arial" panose="020B0604020202020204" pitchFamily="34" charset="0"/>
              <a:buChar char="•"/>
            </a:pPr>
            <a:r>
              <a:rPr lang="en-US" sz="3600" dirty="0"/>
              <a:t>An international metadata standard </a:t>
            </a:r>
          </a:p>
          <a:p>
            <a:pPr lvl="1">
              <a:buFont typeface="Courier New" panose="02070309020205020404" pitchFamily="49" charset="0"/>
              <a:buChar char="o"/>
            </a:pPr>
            <a:r>
              <a:rPr lang="en-US" sz="3600" dirty="0"/>
              <a:t>Used primarily in the social and behavioural sciences, economics, health</a:t>
            </a:r>
          </a:p>
          <a:p>
            <a:pPr lvl="1">
              <a:buFont typeface="Courier New" panose="02070309020205020404" pitchFamily="49" charset="0"/>
              <a:buChar char="o"/>
            </a:pPr>
            <a:r>
              <a:rPr lang="en-US" sz="3600" dirty="0"/>
              <a:t>An open standard designed for data sharing and reuse</a:t>
            </a:r>
          </a:p>
          <a:p>
            <a:pPr marL="457200" lvl="1" indent="0">
              <a:buNone/>
            </a:pPr>
            <a:endParaRPr lang="en-US" sz="3600" dirty="0"/>
          </a:p>
          <a:p>
            <a:pPr marL="285750" indent="-285750"/>
            <a:r>
              <a:rPr lang="en-US" sz="3600" dirty="0"/>
              <a:t>A structure for describing data and its related information</a:t>
            </a:r>
          </a:p>
          <a:p>
            <a:pPr marL="0" indent="0">
              <a:buNone/>
            </a:pPr>
            <a:endParaRPr lang="en-US" sz="3600" dirty="0"/>
          </a:p>
          <a:p>
            <a:pPr marL="285750" indent="-285750">
              <a:buFont typeface="Arial" panose="020B0604020202020204" pitchFamily="34" charset="0"/>
              <a:buChar char="•"/>
            </a:pPr>
            <a:r>
              <a:rPr lang="en-US" sz="3600" dirty="0"/>
              <a:t>Describes data from surveys and other observation-based data collection methods </a:t>
            </a:r>
          </a:p>
          <a:p>
            <a:pPr lvl="1">
              <a:buFont typeface="Courier New" panose="02070309020205020404" pitchFamily="49" charset="0"/>
              <a:buChar char="o"/>
            </a:pPr>
            <a:r>
              <a:rPr lang="en-US" sz="3600" dirty="0"/>
              <a:t>currently moving towards covering new data types and data from new domains.</a:t>
            </a:r>
          </a:p>
          <a:p>
            <a:pPr marL="0" indent="0">
              <a:buNone/>
            </a:pPr>
            <a:endParaRPr lang="en-US" dirty="0"/>
          </a:p>
        </p:txBody>
      </p:sp>
      <p:sp>
        <p:nvSpPr>
          <p:cNvPr id="4" name="Footer Placeholder 3">
            <a:extLst>
              <a:ext uri="{FF2B5EF4-FFF2-40B4-BE49-F238E27FC236}">
                <a16:creationId xmlns:a16="http://schemas.microsoft.com/office/drawing/2014/main" id="{6DAD57A5-6F89-4291-BD2F-CB51FF7FDB3F}"/>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7F288FC6-A42A-4317-8807-524084F28E63}"/>
              </a:ext>
            </a:extLst>
          </p:cNvPr>
          <p:cNvSpPr>
            <a:spLocks noGrp="1"/>
          </p:cNvSpPr>
          <p:nvPr>
            <p:ph type="sldNum" sz="quarter" idx="12"/>
          </p:nvPr>
        </p:nvSpPr>
        <p:spPr/>
        <p:txBody>
          <a:bodyPr/>
          <a:lstStyle/>
          <a:p>
            <a:fld id="{49039DE4-B067-4327-953B-E909CE3B0AAC}" type="slidenum">
              <a:rPr lang="nb-NO" smtClean="0"/>
              <a:t>7</a:t>
            </a:fld>
            <a:endParaRPr lang="nb-NO"/>
          </a:p>
        </p:txBody>
      </p:sp>
      <p:pic>
        <p:nvPicPr>
          <p:cNvPr id="6" name="Picture 2" descr="https://ddialliance.org/sites/default/files/ddi-logo.jpg">
            <a:extLst>
              <a:ext uri="{FF2B5EF4-FFF2-40B4-BE49-F238E27FC236}">
                <a16:creationId xmlns:a16="http://schemas.microsoft.com/office/drawing/2014/main" id="{FA7F3EF3-05A3-496E-968D-F778C31AA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16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460855" y="764704"/>
            <a:ext cx="7056784" cy="954107"/>
          </a:xfrm>
          <a:prstGeom prst="rect">
            <a:avLst/>
          </a:prstGeom>
          <a:noFill/>
        </p:spPr>
        <p:txBody>
          <a:bodyPr wrap="square" rtlCol="0">
            <a:spAutoFit/>
          </a:bodyPr>
          <a:lstStyle/>
          <a:p>
            <a:r>
              <a:rPr lang="en-US" sz="2800" dirty="0" smtClean="0"/>
              <a:t>DDI – Making metadata FAIR</a:t>
            </a:r>
          </a:p>
          <a:p>
            <a:endParaRPr lang="en-US" sz="2800" dirty="0"/>
          </a:p>
        </p:txBody>
      </p:sp>
      <p:sp>
        <p:nvSpPr>
          <p:cNvPr id="2" name="Rektangel 1"/>
          <p:cNvSpPr/>
          <p:nvPr/>
        </p:nvSpPr>
        <p:spPr>
          <a:xfrm>
            <a:off x="2411760" y="5013176"/>
            <a:ext cx="4078809" cy="369332"/>
          </a:xfrm>
          <a:prstGeom prst="rect">
            <a:avLst/>
          </a:prstGeom>
        </p:spPr>
        <p:txBody>
          <a:bodyPr wrap="none">
            <a:spAutoFit/>
          </a:bodyPr>
          <a:lstStyle/>
          <a:p>
            <a:r>
              <a:rPr lang="nb-NO" dirty="0" smtClean="0"/>
              <a:t>https</a:t>
            </a:r>
            <a:r>
              <a:rPr lang="nb-NO" dirty="0"/>
              <a:t>://www.go-fair.org/go-fair-initiative/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864" y="2502584"/>
            <a:ext cx="62769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Sylinder 9"/>
          <p:cNvSpPr txBox="1"/>
          <p:nvPr/>
        </p:nvSpPr>
        <p:spPr>
          <a:xfrm>
            <a:off x="613255" y="1556792"/>
            <a:ext cx="7056784" cy="954107"/>
          </a:xfrm>
          <a:prstGeom prst="rect">
            <a:avLst/>
          </a:prstGeom>
          <a:noFill/>
        </p:spPr>
        <p:txBody>
          <a:bodyPr wrap="square" rtlCol="0">
            <a:spAutoFit/>
          </a:bodyPr>
          <a:lstStyle/>
          <a:p>
            <a:r>
              <a:rPr lang="en-US" sz="2800" dirty="0" smtClean="0"/>
              <a:t>The FAIR principles:</a:t>
            </a:r>
          </a:p>
          <a:p>
            <a:endParaRPr lang="en-US" sz="2800" dirty="0"/>
          </a:p>
        </p:txBody>
      </p:sp>
      <p:sp>
        <p:nvSpPr>
          <p:cNvPr id="7" name="Footer Placeholder 3">
            <a:extLst>
              <a:ext uri="{FF2B5EF4-FFF2-40B4-BE49-F238E27FC236}">
                <a16:creationId xmlns:a16="http://schemas.microsoft.com/office/drawing/2014/main" id="{A0104101-B36A-428E-8907-07C7022728B1}"/>
              </a:ext>
            </a:extLst>
          </p:cNvPr>
          <p:cNvSpPr txBox="1">
            <a:spLocks/>
          </p:cNvSpPr>
          <p:nvPr/>
        </p:nvSpPr>
        <p:spPr>
          <a:xfrm>
            <a:off x="3124200" y="6356350"/>
            <a:ext cx="28956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a:solidFill>
                  <a:schemeClr val="tx1">
                    <a:tint val="75000"/>
                  </a:schemeClr>
                </a:solidFill>
              </a:rPr>
              <a:t>An Introduction to the DDI (EDDI 2020)</a:t>
            </a:r>
            <a:endParaRPr lang="nb-NO" sz="1200" dirty="0">
              <a:solidFill>
                <a:schemeClr val="tx1">
                  <a:tint val="75000"/>
                </a:schemeClr>
              </a:solidFill>
            </a:endParaRPr>
          </a:p>
        </p:txBody>
      </p:sp>
      <p:pic>
        <p:nvPicPr>
          <p:cNvPr id="9" name="Picture 2" descr="https://ddialliance.org/sites/default/files/ddi-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54" y="6008956"/>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896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9EFC-5FE4-49DB-8C1F-F2FBB1D90E53}"/>
              </a:ext>
            </a:extLst>
          </p:cNvPr>
          <p:cNvSpPr>
            <a:spLocks noGrp="1"/>
          </p:cNvSpPr>
          <p:nvPr>
            <p:ph type="ctrTitle"/>
          </p:nvPr>
        </p:nvSpPr>
        <p:spPr>
          <a:xfrm>
            <a:off x="539552" y="136525"/>
            <a:ext cx="7772400" cy="1470025"/>
          </a:xfrm>
        </p:spPr>
        <p:txBody>
          <a:bodyPr/>
          <a:lstStyle/>
          <a:p>
            <a:r>
              <a:rPr lang="en-CA" dirty="0"/>
              <a:t>Thank you!</a:t>
            </a:r>
            <a:endParaRPr lang="en-US" dirty="0"/>
          </a:p>
        </p:txBody>
      </p:sp>
      <p:sp>
        <p:nvSpPr>
          <p:cNvPr id="7" name="Subtitle 6">
            <a:extLst>
              <a:ext uri="{FF2B5EF4-FFF2-40B4-BE49-F238E27FC236}">
                <a16:creationId xmlns:a16="http://schemas.microsoft.com/office/drawing/2014/main" id="{433A5DA9-8792-4614-85C3-587678C4C14C}"/>
              </a:ext>
            </a:extLst>
          </p:cNvPr>
          <p:cNvSpPr>
            <a:spLocks noGrp="1"/>
          </p:cNvSpPr>
          <p:nvPr>
            <p:ph type="subTitle" idx="1"/>
          </p:nvPr>
        </p:nvSpPr>
        <p:spPr>
          <a:xfrm>
            <a:off x="1217331" y="1556792"/>
            <a:ext cx="6400800" cy="4032448"/>
          </a:xfrm>
        </p:spPr>
        <p:txBody>
          <a:bodyPr>
            <a:normAutofit/>
          </a:bodyPr>
          <a:lstStyle/>
          <a:p>
            <a:r>
              <a:rPr lang="en-CA" u="sng" dirty="0">
                <a:solidFill>
                  <a:schemeClr val="tx1"/>
                </a:solidFill>
              </a:rPr>
              <a:t>Contact information</a:t>
            </a:r>
          </a:p>
          <a:p>
            <a:r>
              <a:rPr lang="en-CA" dirty="0">
                <a:solidFill>
                  <a:schemeClr val="tx1"/>
                </a:solidFill>
              </a:rPr>
              <a:t>Benjamin Beuster</a:t>
            </a:r>
          </a:p>
          <a:p>
            <a:r>
              <a:rPr lang="en-US" dirty="0">
                <a:solidFill>
                  <a:schemeClr val="tx1"/>
                </a:solidFill>
              </a:rPr>
              <a:t>Benjamin.Beuster@nsd.no</a:t>
            </a:r>
            <a:endParaRPr lang="en-CA" dirty="0">
              <a:solidFill>
                <a:schemeClr val="tx1"/>
              </a:solidFill>
            </a:endParaRPr>
          </a:p>
          <a:p>
            <a:r>
              <a:rPr lang="en-CA" dirty="0">
                <a:solidFill>
                  <a:schemeClr val="tx1"/>
                </a:solidFill>
              </a:rPr>
              <a:t>Jane Fry</a:t>
            </a:r>
          </a:p>
          <a:p>
            <a:r>
              <a:rPr lang="en-CA" dirty="0">
                <a:solidFill>
                  <a:schemeClr val="tx1"/>
                </a:solidFill>
              </a:rPr>
              <a:t>Jane.fry@carleton.ca</a:t>
            </a:r>
            <a:endParaRPr lang="en-US" dirty="0">
              <a:solidFill>
                <a:schemeClr val="tx1"/>
              </a:solidFill>
            </a:endParaRPr>
          </a:p>
        </p:txBody>
      </p:sp>
      <p:sp>
        <p:nvSpPr>
          <p:cNvPr id="4" name="Footer Placeholder 3">
            <a:extLst>
              <a:ext uri="{FF2B5EF4-FFF2-40B4-BE49-F238E27FC236}">
                <a16:creationId xmlns:a16="http://schemas.microsoft.com/office/drawing/2014/main" id="{5A2A6585-F9DA-4263-8ED8-F317850553D9}"/>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818FD5AA-4166-48B3-82F6-398039630F8A}"/>
              </a:ext>
            </a:extLst>
          </p:cNvPr>
          <p:cNvSpPr>
            <a:spLocks noGrp="1"/>
          </p:cNvSpPr>
          <p:nvPr>
            <p:ph type="sldNum" sz="quarter" idx="12"/>
          </p:nvPr>
        </p:nvSpPr>
        <p:spPr/>
        <p:txBody>
          <a:bodyPr/>
          <a:lstStyle/>
          <a:p>
            <a:fld id="{49039DE4-B067-4327-953B-E909CE3B0AAC}" type="slidenum">
              <a:rPr lang="nb-NO" smtClean="0"/>
              <a:t>71</a:t>
            </a:fld>
            <a:endParaRPr lang="nb-NO"/>
          </a:p>
        </p:txBody>
      </p:sp>
      <p:pic>
        <p:nvPicPr>
          <p:cNvPr id="6" name="Picture 2" descr="https://ddialliance.org/sites/default/files/ddi-logo.jpg">
            <a:extLst>
              <a:ext uri="{FF2B5EF4-FFF2-40B4-BE49-F238E27FC236}">
                <a16:creationId xmlns:a16="http://schemas.microsoft.com/office/drawing/2014/main" id="{76D2214C-385A-4606-95A9-AB64C29733A8}"/>
              </a:ext>
            </a:extLst>
          </p:cNvPr>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190500" y="5877593"/>
            <a:ext cx="2667000" cy="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5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B4A337D2-C146-40AA-9AC8-1831D1692B96}"/>
              </a:ext>
            </a:extLst>
          </p:cNvPr>
          <p:cNvSpPr>
            <a:spLocks noGrp="1" noChangeArrowheads="1"/>
          </p:cNvSpPr>
          <p:nvPr>
            <p:ph type="title"/>
          </p:nvPr>
        </p:nvSpPr>
        <p:spPr>
          <a:xfrm>
            <a:off x="1475656" y="344901"/>
            <a:ext cx="5791200" cy="685800"/>
          </a:xfrm>
        </p:spPr>
        <p:txBody>
          <a:bodyPr>
            <a:normAutofit fontScale="90000"/>
          </a:bodyPr>
          <a:lstStyle/>
          <a:p>
            <a:pPr eaLnBrk="1" hangingPunct="1"/>
            <a:r>
              <a:rPr lang="en-US" altLang="en-US" b="1" dirty="0"/>
              <a:t>References</a:t>
            </a:r>
          </a:p>
        </p:txBody>
      </p:sp>
      <p:sp>
        <p:nvSpPr>
          <p:cNvPr id="58371" name="Content Placeholder 2">
            <a:extLst>
              <a:ext uri="{FF2B5EF4-FFF2-40B4-BE49-F238E27FC236}">
                <a16:creationId xmlns:a16="http://schemas.microsoft.com/office/drawing/2014/main" id="{79BCB777-D517-4F23-B5AD-D52CF49E38C5}"/>
              </a:ext>
            </a:extLst>
          </p:cNvPr>
          <p:cNvSpPr>
            <a:spLocks noGrp="1"/>
          </p:cNvSpPr>
          <p:nvPr>
            <p:ph idx="1"/>
          </p:nvPr>
        </p:nvSpPr>
        <p:spPr>
          <a:xfrm>
            <a:off x="971550" y="1600200"/>
            <a:ext cx="7486650" cy="3810000"/>
          </a:xfrm>
        </p:spPr>
        <p:txBody>
          <a:bodyPr rtlCol="0">
            <a:noAutofit/>
          </a:bodyPr>
          <a:lstStyle/>
          <a:p>
            <a:pPr eaLnBrk="1" fontAlgn="auto" hangingPunct="1">
              <a:buFont typeface="Arial"/>
              <a:buChar char="•"/>
              <a:defRPr/>
            </a:pPr>
            <a:r>
              <a:rPr lang="en-US" altLang="en-US" sz="1800" dirty="0">
                <a:solidFill>
                  <a:schemeClr val="tx1">
                    <a:lumMod val="85000"/>
                    <a:lumOff val="15000"/>
                  </a:schemeClr>
                </a:solidFill>
              </a:rPr>
              <a:t>DDI Alliance. </a:t>
            </a:r>
            <a:r>
              <a:rPr lang="en-US" altLang="en-US" sz="1800" i="1" dirty="0">
                <a:solidFill>
                  <a:schemeClr val="tx1">
                    <a:lumMod val="85000"/>
                    <a:lumOff val="15000"/>
                  </a:schemeClr>
                </a:solidFill>
              </a:rPr>
              <a:t>Data Documentation Initiative</a:t>
            </a:r>
            <a:r>
              <a:rPr lang="en-US" altLang="en-US" sz="1800" dirty="0">
                <a:solidFill>
                  <a:schemeClr val="tx1">
                    <a:lumMod val="85000"/>
                    <a:lumOff val="15000"/>
                  </a:schemeClr>
                </a:solidFill>
              </a:rPr>
              <a:t>. </a:t>
            </a:r>
            <a:r>
              <a:rPr lang="en-US" altLang="en-US" sz="1800" b="0" dirty="0">
                <a:solidFill>
                  <a:schemeClr val="tx1">
                    <a:lumMod val="85000"/>
                    <a:lumOff val="15000"/>
                  </a:schemeClr>
                </a:solidFill>
                <a:hlinkClick r:id="rId3"/>
              </a:rPr>
              <a:t>http</a:t>
            </a:r>
            <a:r>
              <a:rPr lang="en-US" altLang="en-US" sz="1800" dirty="0">
                <a:solidFill>
                  <a:schemeClr val="tx1">
                    <a:lumMod val="85000"/>
                    <a:lumOff val="15000"/>
                  </a:schemeClr>
                </a:solidFill>
                <a:hlinkClick r:id="rId3"/>
              </a:rPr>
              <a:t>://</a:t>
            </a:r>
            <a:r>
              <a:rPr lang="en-US" altLang="en-US" sz="1800" b="0" dirty="0">
                <a:solidFill>
                  <a:schemeClr val="tx1">
                    <a:lumMod val="85000"/>
                    <a:lumOff val="15000"/>
                  </a:schemeClr>
                </a:solidFill>
                <a:hlinkClick r:id="rId3"/>
              </a:rPr>
              <a:t>www.ddi-alliance.org</a:t>
            </a:r>
            <a:r>
              <a:rPr lang="en-US" altLang="en-US" sz="1800" dirty="0">
                <a:solidFill>
                  <a:schemeClr val="tx1">
                    <a:lumMod val="85000"/>
                    <a:lumOff val="15000"/>
                  </a:schemeClr>
                </a:solidFill>
                <a:hlinkClick r:id="rId3"/>
              </a:rPr>
              <a:t>/</a:t>
            </a:r>
            <a:r>
              <a:rPr lang="en-US" altLang="en-US" sz="1800" dirty="0">
                <a:solidFill>
                  <a:schemeClr val="tx1">
                    <a:lumMod val="85000"/>
                    <a:lumOff val="15000"/>
                  </a:schemeClr>
                </a:solidFill>
              </a:rPr>
              <a:t> </a:t>
            </a:r>
          </a:p>
          <a:p>
            <a:pPr eaLnBrk="1" fontAlgn="auto" hangingPunct="1">
              <a:buFont typeface="Arial"/>
              <a:buChar char="•"/>
              <a:defRPr/>
            </a:pPr>
            <a:r>
              <a:rPr lang="en-US" altLang="en-US" sz="1800" dirty="0">
                <a:solidFill>
                  <a:schemeClr val="tx1">
                    <a:lumMod val="85000"/>
                    <a:lumOff val="15000"/>
                  </a:schemeClr>
                </a:solidFill>
              </a:rPr>
              <a:t>Fry, J., Cooper, A., Mowers, S., &amp; Carrington, C. (2019). “Best Practices Document: based on DDI 2.x, version 3.1”. </a:t>
            </a:r>
            <a:r>
              <a:rPr lang="en-US" altLang="en-US" sz="1800" dirty="0">
                <a:solidFill>
                  <a:schemeClr val="tx1">
                    <a:lumMod val="85000"/>
                    <a:lumOff val="15000"/>
                  </a:schemeClr>
                </a:solidFill>
                <a:hlinkClick r:id="rId4"/>
              </a:rPr>
              <a:t>https://bit.ly/3mhLmmH</a:t>
            </a:r>
            <a:r>
              <a:rPr lang="en-US" altLang="en-US" sz="1800" dirty="0">
                <a:solidFill>
                  <a:schemeClr val="tx1">
                    <a:lumMod val="85000"/>
                    <a:lumOff val="15000"/>
                  </a:schemeClr>
                </a:solidFill>
              </a:rPr>
              <a:t> </a:t>
            </a:r>
          </a:p>
          <a:p>
            <a:pPr eaLnBrk="1" fontAlgn="auto" hangingPunct="1">
              <a:buFont typeface="Arial"/>
              <a:buChar char="•"/>
              <a:defRPr/>
            </a:pPr>
            <a:r>
              <a:rPr lang="en-US" altLang="en-US" sz="1800" dirty="0">
                <a:solidFill>
                  <a:schemeClr val="tx1">
                    <a:lumMod val="85000"/>
                    <a:lumOff val="15000"/>
                  </a:schemeClr>
                </a:solidFill>
              </a:rPr>
              <a:t>Jacobs, J. (2006). “Evolution of Data Documentation”. Workshop “A Gentle Introduction to DDI: What’s in it for Me?” presented at IASSIST 2006. </a:t>
            </a:r>
          </a:p>
          <a:p>
            <a:pPr>
              <a:buFont typeface="Arial"/>
              <a:buChar char="•"/>
              <a:defRPr/>
            </a:pPr>
            <a:r>
              <a:rPr lang="en-CA" sz="1800" dirty="0"/>
              <a:t>Orten, H., Beuster, B., &amp; </a:t>
            </a:r>
            <a:r>
              <a:rPr lang="nb-NO" sz="1800" dirty="0"/>
              <a:t>Jääskelainen, T. (2019). «What can DDI do for you? AN introduction to the DDI. Presented at EDDI 2019. </a:t>
            </a:r>
            <a:r>
              <a:rPr lang="nb-NO" sz="1800"/>
              <a:t>DOI: 10.5281</a:t>
            </a:r>
            <a:r>
              <a:rPr lang="nb-NO" sz="1800" dirty="0"/>
              <a:t>/zenodo.3597192 </a:t>
            </a:r>
            <a:endParaRPr lang="en-CA" sz="1800" dirty="0"/>
          </a:p>
          <a:p>
            <a:pPr>
              <a:buFont typeface="Arial"/>
              <a:buChar char="•"/>
              <a:defRPr/>
            </a:pPr>
            <a:r>
              <a:rPr lang="en-CA" sz="1800" dirty="0"/>
              <a:t>Perry, A. &amp; Fry, J. “Introduction to DDI: Basic Concepts and How to Develop Skills for Training Researchers” IASSIST 2019.</a:t>
            </a:r>
            <a:endParaRPr lang="en-US" altLang="en-US" sz="1800" dirty="0">
              <a:solidFill>
                <a:schemeClr val="tx1">
                  <a:lumMod val="85000"/>
                  <a:lumOff val="15000"/>
                </a:schemeClr>
              </a:solidFill>
            </a:endParaRPr>
          </a:p>
          <a:p>
            <a:pPr>
              <a:buFont typeface="Arial"/>
              <a:buChar char="•"/>
              <a:defRPr/>
            </a:pPr>
            <a:r>
              <a:rPr lang="en-US" altLang="en-US" sz="1800" dirty="0">
                <a:solidFill>
                  <a:schemeClr val="tx1">
                    <a:lumMod val="85000"/>
                    <a:lumOff val="15000"/>
                  </a:schemeClr>
                </a:solidFill>
              </a:rPr>
              <a:t>Schloss Dagstuhl, October 2014. “DDI Basics”.	</a:t>
            </a:r>
            <a:r>
              <a:rPr lang="en-US" sz="1800" b="0" dirty="0">
                <a:solidFill>
                  <a:schemeClr val="tx1">
                    <a:lumMod val="85000"/>
                    <a:lumOff val="15000"/>
                  </a:schemeClr>
                </a:solidFill>
                <a:hlinkClick r:id="rId5"/>
              </a:rPr>
              <a:t>https</a:t>
            </a:r>
            <a:r>
              <a:rPr lang="en-US" sz="1800" dirty="0">
                <a:solidFill>
                  <a:schemeClr val="tx1">
                    <a:lumMod val="85000"/>
                    <a:lumOff val="15000"/>
                  </a:schemeClr>
                </a:solidFill>
                <a:hlinkClick r:id="rId5"/>
              </a:rPr>
              <a:t>://</a:t>
            </a:r>
            <a:r>
              <a:rPr lang="en-US" sz="1800" b="0" dirty="0">
                <a:solidFill>
                  <a:schemeClr val="tx1">
                    <a:lumMod val="85000"/>
                    <a:lumOff val="15000"/>
                  </a:schemeClr>
                </a:solidFill>
                <a:hlinkClick r:id="rId5"/>
              </a:rPr>
              <a:t>bit.ly/2ZkdoTu</a:t>
            </a:r>
            <a:endParaRPr lang="en-US" altLang="en-US" sz="1800" dirty="0">
              <a:solidFill>
                <a:schemeClr val="tx1">
                  <a:lumMod val="85000"/>
                  <a:lumOff val="15000"/>
                </a:schemeClr>
              </a:solidFill>
            </a:endParaRPr>
          </a:p>
          <a:p>
            <a:pPr eaLnBrk="1" fontAlgn="auto" hangingPunct="1">
              <a:buFont typeface="Arial"/>
              <a:buChar char="•"/>
              <a:defRPr/>
            </a:pPr>
            <a:r>
              <a:rPr lang="en-US" altLang="en-US" sz="1800" dirty="0">
                <a:solidFill>
                  <a:schemeClr val="tx1">
                    <a:lumMod val="85000"/>
                    <a:lumOff val="15000"/>
                  </a:schemeClr>
                </a:solidFill>
              </a:rPr>
              <a:t>Vardigan, M. &amp; Wackerow, J. (2013). DDI – A metadata standard for the community. Paper presented at the North American Data Documentation Initiative Conference (NADDI) 2013. </a:t>
            </a:r>
            <a:r>
              <a:rPr lang="en-US" altLang="en-US" sz="1800" dirty="0">
                <a:solidFill>
                  <a:schemeClr val="tx1">
                    <a:lumMod val="85000"/>
                    <a:lumOff val="15000"/>
                  </a:schemeClr>
                </a:solidFill>
                <a:hlinkClick r:id="rId6"/>
              </a:rPr>
              <a:t>https://bit.ly/2J7RDTQ</a:t>
            </a:r>
            <a:r>
              <a:rPr lang="en-US" altLang="en-US" sz="1800" dirty="0">
                <a:solidFill>
                  <a:schemeClr val="tx1">
                    <a:lumMod val="85000"/>
                    <a:lumOff val="15000"/>
                  </a:schemeClr>
                </a:solidFill>
              </a:rPr>
              <a:t> </a:t>
            </a:r>
          </a:p>
        </p:txBody>
      </p:sp>
      <p:sp>
        <p:nvSpPr>
          <p:cNvPr id="116740" name="Slide Number Placeholder 3">
            <a:extLst>
              <a:ext uri="{FF2B5EF4-FFF2-40B4-BE49-F238E27FC236}">
                <a16:creationId xmlns:a16="http://schemas.microsoft.com/office/drawing/2014/main" id="{2D09398D-9CF7-44D7-905E-ED5A32A307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20031"/>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8002F"/>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i="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DBBE9E76-1831-4CF6-A717-841D1FDE40F7}" type="slidenum">
              <a:rPr lang="en-US" altLang="en-US" sz="1400" b="0">
                <a:solidFill>
                  <a:srgbClr val="045C75"/>
                </a:solidFill>
                <a:latin typeface="Constantia" panose="02030602050306030303" pitchFamily="18" charset="0"/>
              </a:rPr>
              <a:pPr>
                <a:spcBef>
                  <a:spcPct val="0"/>
                </a:spcBef>
                <a:buClrTx/>
                <a:buFontTx/>
                <a:buNone/>
              </a:pPr>
              <a:t>72</a:t>
            </a:fld>
            <a:endParaRPr lang="en-US" altLang="en-US" sz="1400" b="0">
              <a:solidFill>
                <a:srgbClr val="045C75"/>
              </a:solidFill>
              <a:latin typeface="Constantia" panose="02030602050306030303" pitchFamily="18" charset="0"/>
            </a:endParaRPr>
          </a:p>
        </p:txBody>
      </p:sp>
      <p:pic>
        <p:nvPicPr>
          <p:cNvPr id="2" name="Picture 1">
            <a:extLst>
              <a:ext uri="{FF2B5EF4-FFF2-40B4-BE49-F238E27FC236}">
                <a16:creationId xmlns:a16="http://schemas.microsoft.com/office/drawing/2014/main" id="{8C0662EC-618A-41AB-9A65-3ADE392A0B14}"/>
              </a:ext>
            </a:extLst>
          </p:cNvPr>
          <p:cNvPicPr>
            <a:picLocks noChangeAspect="1"/>
          </p:cNvPicPr>
          <p:nvPr/>
        </p:nvPicPr>
        <p:blipFill>
          <a:blip r:embed="rId7"/>
          <a:stretch>
            <a:fillRect/>
          </a:stretch>
        </p:blipFill>
        <p:spPr>
          <a:xfrm>
            <a:off x="251520" y="5862180"/>
            <a:ext cx="2670279" cy="646232"/>
          </a:xfrm>
          <a:prstGeom prst="rect">
            <a:avLst/>
          </a:prstGeom>
        </p:spPr>
      </p:pic>
      <p:sp>
        <p:nvSpPr>
          <p:cNvPr id="5" name="Rectangle 3">
            <a:extLst>
              <a:ext uri="{FF2B5EF4-FFF2-40B4-BE49-F238E27FC236}">
                <a16:creationId xmlns:a16="http://schemas.microsoft.com/office/drawing/2014/main" id="{B62EF2D6-238A-406F-A109-CC0069BE5AFE}"/>
              </a:ext>
            </a:extLst>
          </p:cNvPr>
          <p:cNvSpPr>
            <a:spLocks noChangeArrowheads="1"/>
          </p:cNvSpPr>
          <p:nvPr/>
        </p:nvSpPr>
        <p:spPr bwMode="auto">
          <a:xfrm>
            <a:off x="0" y="-223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Accreditation</a:t>
            </a:r>
            <a:endParaRPr lang="nb-NO" dirty="0"/>
          </a:p>
        </p:txBody>
      </p:sp>
      <p:sp>
        <p:nvSpPr>
          <p:cNvPr id="3" name="Plassholder for innhold 2"/>
          <p:cNvSpPr>
            <a:spLocks noGrp="1"/>
          </p:cNvSpPr>
          <p:nvPr>
            <p:ph idx="1"/>
          </p:nvPr>
        </p:nvSpPr>
        <p:spPr>
          <a:xfrm>
            <a:off x="107504" y="1600200"/>
            <a:ext cx="8928992" cy="4997152"/>
          </a:xfrm>
        </p:spPr>
        <p:txBody>
          <a:bodyPr>
            <a:normAutofit lnSpcReduction="10000"/>
          </a:bodyPr>
          <a:lstStyle/>
          <a:p>
            <a:pPr marL="0" lvl="0" indent="0">
              <a:buNone/>
            </a:pPr>
            <a:r>
              <a:rPr lang="en-US" sz="2500" dirty="0" smtClean="0">
                <a:ea typeface="Arial"/>
                <a:cs typeface="Arial"/>
                <a:sym typeface="Arial"/>
              </a:rPr>
              <a:t>The following sections are authored by the</a:t>
            </a:r>
          </a:p>
          <a:p>
            <a:pPr marL="0" lvl="0" indent="0">
              <a:buNone/>
            </a:pPr>
            <a:r>
              <a:rPr lang="en-US" sz="2500" dirty="0" smtClean="0">
                <a:ea typeface="Arial"/>
                <a:cs typeface="Arial"/>
                <a:sym typeface="Arial"/>
              </a:rPr>
              <a:t>DDI </a:t>
            </a:r>
            <a:r>
              <a:rPr lang="en-US" sz="2500" dirty="0">
                <a:ea typeface="Arial"/>
                <a:cs typeface="Arial"/>
                <a:sym typeface="Arial"/>
              </a:rPr>
              <a:t>Alliance Training Library Development Working </a:t>
            </a:r>
            <a:r>
              <a:rPr lang="en-US" sz="2500" dirty="0" smtClean="0">
                <a:ea typeface="Arial"/>
                <a:cs typeface="Arial"/>
                <a:sym typeface="Arial"/>
              </a:rPr>
              <a:t>Group:</a:t>
            </a:r>
          </a:p>
          <a:p>
            <a:pPr marL="0" lvl="0" indent="0">
              <a:buNone/>
            </a:pPr>
            <a:endParaRPr lang="en-US" sz="2500" dirty="0" smtClean="0">
              <a:latin typeface="Arial"/>
              <a:ea typeface="Arial"/>
              <a:cs typeface="Arial"/>
              <a:sym typeface="Arial"/>
            </a:endParaRPr>
          </a:p>
          <a:p>
            <a:pPr lvl="1">
              <a:buFont typeface="Arial" panose="020B0604020202020204" pitchFamily="34" charset="0"/>
              <a:buChar char="•"/>
            </a:pPr>
            <a:r>
              <a:rPr lang="en-US" sz="2500" dirty="0" smtClean="0">
                <a:ea typeface="Arial"/>
                <a:cs typeface="Arial"/>
                <a:sym typeface="Arial"/>
              </a:rPr>
              <a:t>Variable harmonization and lineage*</a:t>
            </a:r>
          </a:p>
          <a:p>
            <a:pPr lvl="1">
              <a:buFont typeface="Arial" panose="020B0604020202020204" pitchFamily="34" charset="0"/>
              <a:buChar char="•"/>
            </a:pPr>
            <a:r>
              <a:rPr lang="en-US" sz="2500" dirty="0" smtClean="0">
                <a:ea typeface="Arial"/>
                <a:cs typeface="Arial"/>
                <a:sym typeface="Arial"/>
              </a:rPr>
              <a:t>Question structures and reuse*</a:t>
            </a:r>
          </a:p>
          <a:p>
            <a:pPr lvl="1">
              <a:buFont typeface="Arial" panose="020B0604020202020204" pitchFamily="34" charset="0"/>
              <a:buChar char="•"/>
            </a:pPr>
            <a:r>
              <a:rPr lang="en-US" sz="2500" dirty="0" smtClean="0">
                <a:ea typeface="Arial"/>
                <a:cs typeface="Arial"/>
                <a:sym typeface="Arial"/>
              </a:rPr>
              <a:t>Identification and versioning*</a:t>
            </a:r>
          </a:p>
          <a:p>
            <a:pPr marL="457200" lvl="1" indent="0">
              <a:buNone/>
            </a:pPr>
            <a:endParaRPr lang="en-US" sz="2200" dirty="0" smtClean="0">
              <a:latin typeface="Arial"/>
              <a:ea typeface="Arial"/>
              <a:cs typeface="Arial"/>
              <a:sym typeface="Arial"/>
            </a:endParaRPr>
          </a:p>
          <a:p>
            <a:pPr marL="57150" indent="0">
              <a:buNone/>
            </a:pPr>
            <a:r>
              <a:rPr lang="en-US" sz="2500" dirty="0" smtClean="0">
                <a:ea typeface="Arial"/>
                <a:cs typeface="Arial"/>
                <a:sym typeface="Arial"/>
              </a:rPr>
              <a:t>Based on content developed at the </a:t>
            </a:r>
            <a:r>
              <a:rPr lang="nb-NO" sz="2500" dirty="0" smtClean="0"/>
              <a:t>DDI </a:t>
            </a:r>
            <a:r>
              <a:rPr lang="nb-NO" sz="2500" dirty="0"/>
              <a:t>Train-</a:t>
            </a:r>
            <a:r>
              <a:rPr lang="nb-NO" sz="2500" dirty="0" err="1"/>
              <a:t>the</a:t>
            </a:r>
            <a:r>
              <a:rPr lang="nb-NO" sz="2500" dirty="0"/>
              <a:t>-</a:t>
            </a:r>
            <a:r>
              <a:rPr lang="nb-NO" sz="2500" dirty="0" err="1"/>
              <a:t>Trainers</a:t>
            </a:r>
            <a:r>
              <a:rPr lang="nb-NO" sz="2500" dirty="0"/>
              <a:t> </a:t>
            </a:r>
            <a:r>
              <a:rPr lang="nb-NO" sz="2500" dirty="0" err="1"/>
              <a:t>Dagstuhl</a:t>
            </a:r>
            <a:r>
              <a:rPr lang="nb-NO" sz="2500" dirty="0"/>
              <a:t> workshop 2018 </a:t>
            </a:r>
            <a:endParaRPr lang="nb-NO" sz="2500" dirty="0" smtClean="0"/>
          </a:p>
          <a:p>
            <a:pPr marL="57150" indent="0">
              <a:buNone/>
            </a:pPr>
            <a:endParaRPr lang="en-US" sz="2500" dirty="0"/>
          </a:p>
          <a:p>
            <a:pPr marL="57150" indent="0">
              <a:buNone/>
            </a:pPr>
            <a:endParaRPr lang="nb-NO" sz="2500" dirty="0" smtClean="0"/>
          </a:p>
          <a:p>
            <a:pPr marL="57150" indent="0">
              <a:buNone/>
            </a:pPr>
            <a:r>
              <a:rPr lang="en-US" sz="2500" dirty="0" smtClean="0">
                <a:ea typeface="Arial"/>
                <a:cs typeface="Arial"/>
                <a:sym typeface="Arial"/>
              </a:rPr>
              <a:t>*</a:t>
            </a:r>
            <a:r>
              <a:rPr lang="en-US" sz="1600" dirty="0" smtClean="0">
                <a:ea typeface="Arial"/>
                <a:cs typeface="Arial"/>
                <a:sym typeface="Arial"/>
              </a:rPr>
              <a:t>Adapted by Benjamin Beuster for presentation at EDDI2020</a:t>
            </a:r>
            <a:endParaRPr lang="en-US" sz="1600" dirty="0">
              <a:ea typeface="Arial"/>
              <a:cs typeface="Arial"/>
              <a:sym typeface="Arial"/>
            </a:endParaRPr>
          </a:p>
          <a:p>
            <a:endParaRPr lang="nb-NO" sz="2500" dirty="0"/>
          </a:p>
        </p:txBody>
      </p:sp>
      <p:sp>
        <p:nvSpPr>
          <p:cNvPr id="6" name="Slide Number Placeholder 5"/>
          <p:cNvSpPr>
            <a:spLocks noGrp="1"/>
          </p:cNvSpPr>
          <p:nvPr>
            <p:ph type="sldNum" sz="quarter" idx="12"/>
          </p:nvPr>
        </p:nvSpPr>
        <p:spPr/>
        <p:txBody>
          <a:bodyPr/>
          <a:lstStyle/>
          <a:p>
            <a:fld id="{49039DE4-B067-4327-953B-E909CE3B0AAC}" type="slidenum">
              <a:rPr lang="nb-NO" smtClean="0"/>
              <a:t>73</a:t>
            </a:fld>
            <a:endParaRPr lang="nb-NO"/>
          </a:p>
        </p:txBody>
      </p:sp>
    </p:spTree>
    <p:extLst>
      <p:ext uri="{BB962C8B-B14F-4D97-AF65-F5344CB8AC3E}">
        <p14:creationId xmlns:p14="http://schemas.microsoft.com/office/powerpoint/2010/main" val="37680695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body" idx="1"/>
          </p:nvPr>
        </p:nvSpPr>
        <p:spPr>
          <a:xfrm>
            <a:off x="1043608" y="2636912"/>
            <a:ext cx="3475989" cy="3663951"/>
          </a:xfrm>
          <a:prstGeom prst="rect">
            <a:avLst/>
          </a:prstGeom>
          <a:noFill/>
          <a:ln>
            <a:noFill/>
          </a:ln>
        </p:spPr>
        <p:txBody>
          <a:bodyPr spcFirstLastPara="1" wrap="square" lIns="91425" tIns="45700" rIns="91425" bIns="45700" anchor="t" anchorCtr="0">
            <a:noAutofit/>
          </a:bodyPr>
          <a:lstStyle/>
          <a:p>
            <a:pPr marL="342900" lvl="1" indent="0" algn="ctr" rtl="0">
              <a:lnSpc>
                <a:spcPct val="100000"/>
              </a:lnSpc>
              <a:spcBef>
                <a:spcPts val="0"/>
              </a:spcBef>
              <a:spcAft>
                <a:spcPts val="0"/>
              </a:spcAft>
              <a:buClr>
                <a:schemeClr val="dk1"/>
              </a:buClr>
              <a:buSzPts val="1600"/>
              <a:buNone/>
            </a:pPr>
            <a:r>
              <a:rPr lang="x-none" sz="1600" dirty="0"/>
              <a:t>Alina Danciu</a:t>
            </a:r>
            <a:endParaRPr sz="1600" dirty="0"/>
          </a:p>
          <a:p>
            <a:pPr marL="342900" lvl="1" indent="0" algn="ctr" rtl="0">
              <a:lnSpc>
                <a:spcPct val="100000"/>
              </a:lnSpc>
              <a:spcBef>
                <a:spcPts val="375"/>
              </a:spcBef>
              <a:spcAft>
                <a:spcPts val="0"/>
              </a:spcAft>
              <a:buClr>
                <a:schemeClr val="dk1"/>
              </a:buClr>
              <a:buSzPts val="1600"/>
              <a:buNone/>
            </a:pPr>
            <a:r>
              <a:rPr lang="x-none" sz="1600" dirty="0"/>
              <a:t>Guillaume Duffes</a:t>
            </a:r>
            <a:endParaRPr sz="1600" dirty="0"/>
          </a:p>
          <a:p>
            <a:pPr marL="342900" lvl="1" indent="0" algn="ctr" rtl="0">
              <a:lnSpc>
                <a:spcPct val="100000"/>
              </a:lnSpc>
              <a:spcBef>
                <a:spcPts val="375"/>
              </a:spcBef>
              <a:spcAft>
                <a:spcPts val="0"/>
              </a:spcAft>
              <a:buClr>
                <a:schemeClr val="dk1"/>
              </a:buClr>
              <a:buSzPts val="1600"/>
              <a:buNone/>
            </a:pPr>
            <a:r>
              <a:rPr lang="x-none" sz="1600" dirty="0"/>
              <a:t>Adrian Dușa</a:t>
            </a:r>
            <a:endParaRPr sz="1600" dirty="0"/>
          </a:p>
          <a:p>
            <a:pPr marL="342900" lvl="1" indent="0" algn="ctr" rtl="0">
              <a:lnSpc>
                <a:spcPct val="100000"/>
              </a:lnSpc>
              <a:spcBef>
                <a:spcPts val="375"/>
              </a:spcBef>
              <a:spcAft>
                <a:spcPts val="0"/>
              </a:spcAft>
              <a:buClr>
                <a:schemeClr val="dk1"/>
              </a:buClr>
              <a:buSzPts val="1600"/>
              <a:buNone/>
            </a:pPr>
            <a:r>
              <a:rPr lang="x-none" sz="1600" dirty="0"/>
              <a:t>Lauren Eickhorst</a:t>
            </a:r>
            <a:endParaRPr sz="1600" dirty="0"/>
          </a:p>
          <a:p>
            <a:pPr marL="342900" lvl="1" indent="0" algn="ctr" rtl="0">
              <a:lnSpc>
                <a:spcPct val="100000"/>
              </a:lnSpc>
              <a:spcBef>
                <a:spcPts val="375"/>
              </a:spcBef>
              <a:spcAft>
                <a:spcPts val="0"/>
              </a:spcAft>
              <a:buClr>
                <a:schemeClr val="dk1"/>
              </a:buClr>
              <a:buSzPts val="1600"/>
              <a:buNone/>
            </a:pPr>
            <a:r>
              <a:rPr lang="x-none" sz="1600" dirty="0"/>
              <a:t>Dan Gillman</a:t>
            </a:r>
            <a:endParaRPr sz="1600" dirty="0"/>
          </a:p>
          <a:p>
            <a:pPr marL="342900" lvl="1" indent="0" algn="ctr" rtl="0">
              <a:lnSpc>
                <a:spcPct val="100000"/>
              </a:lnSpc>
              <a:spcBef>
                <a:spcPts val="375"/>
              </a:spcBef>
              <a:spcAft>
                <a:spcPts val="0"/>
              </a:spcAft>
              <a:buClr>
                <a:schemeClr val="dk1"/>
              </a:buClr>
              <a:buSzPts val="1600"/>
              <a:buNone/>
            </a:pPr>
            <a:r>
              <a:rPr lang="x-none" sz="1600" dirty="0"/>
              <a:t>Arofan Gregory</a:t>
            </a:r>
            <a:endParaRPr dirty="0"/>
          </a:p>
          <a:p>
            <a:pPr marL="342900" lvl="1" indent="0" algn="ctr" rtl="0">
              <a:lnSpc>
                <a:spcPct val="100000"/>
              </a:lnSpc>
              <a:spcBef>
                <a:spcPts val="375"/>
              </a:spcBef>
              <a:spcAft>
                <a:spcPts val="0"/>
              </a:spcAft>
              <a:buClr>
                <a:schemeClr val="dk1"/>
              </a:buClr>
              <a:buSzPts val="1600"/>
              <a:buNone/>
            </a:pPr>
            <a:r>
              <a:rPr lang="x-none" sz="1600" dirty="0"/>
              <a:t>Taras Günther</a:t>
            </a:r>
            <a:endParaRPr dirty="0"/>
          </a:p>
          <a:p>
            <a:pPr marL="342900" lvl="1" indent="0" algn="ctr" rtl="0">
              <a:lnSpc>
                <a:spcPct val="100000"/>
              </a:lnSpc>
              <a:spcBef>
                <a:spcPts val="375"/>
              </a:spcBef>
              <a:spcAft>
                <a:spcPts val="0"/>
              </a:spcAft>
              <a:buClr>
                <a:schemeClr val="dk1"/>
              </a:buClr>
              <a:buSzPts val="1600"/>
              <a:buNone/>
            </a:pPr>
            <a:r>
              <a:rPr lang="x-none" sz="1600" dirty="0"/>
              <a:t>Lea Sztuk Haahr</a:t>
            </a:r>
            <a:endParaRPr dirty="0"/>
          </a:p>
          <a:p>
            <a:pPr marL="342900" lvl="1" indent="0" algn="ctr" rtl="0">
              <a:lnSpc>
                <a:spcPct val="100000"/>
              </a:lnSpc>
              <a:spcBef>
                <a:spcPts val="375"/>
              </a:spcBef>
              <a:spcAft>
                <a:spcPts val="0"/>
              </a:spcAft>
              <a:buClr>
                <a:schemeClr val="dk1"/>
              </a:buClr>
              <a:buSzPts val="1600"/>
              <a:buNone/>
            </a:pPr>
            <a:r>
              <a:rPr lang="x-none" sz="1600" dirty="0"/>
              <a:t>Sanda Ionescu</a:t>
            </a:r>
            <a:endParaRPr dirty="0"/>
          </a:p>
          <a:p>
            <a:pPr marL="342900" lvl="1" indent="0" algn="ctr" rtl="0">
              <a:lnSpc>
                <a:spcPct val="100000"/>
              </a:lnSpc>
              <a:spcBef>
                <a:spcPts val="375"/>
              </a:spcBef>
              <a:spcAft>
                <a:spcPts val="0"/>
              </a:spcAft>
              <a:buClr>
                <a:schemeClr val="dk1"/>
              </a:buClr>
              <a:buSzPts val="1600"/>
              <a:buNone/>
            </a:pPr>
            <a:r>
              <a:rPr lang="x-none" sz="1600" dirty="0"/>
              <a:t>Jon Johnson</a:t>
            </a:r>
            <a:endParaRPr dirty="0"/>
          </a:p>
          <a:p>
            <a:pPr marL="342900" lvl="1" indent="0" algn="ctr" rtl="0">
              <a:lnSpc>
                <a:spcPct val="100000"/>
              </a:lnSpc>
              <a:spcBef>
                <a:spcPts val="375"/>
              </a:spcBef>
              <a:spcAft>
                <a:spcPts val="0"/>
              </a:spcAft>
              <a:buClr>
                <a:schemeClr val="dk1"/>
              </a:buClr>
              <a:buSzPts val="1600"/>
              <a:buNone/>
            </a:pPr>
            <a:r>
              <a:rPr lang="x-none" sz="1600" dirty="0"/>
              <a:t>Chifundo Kanjala</a:t>
            </a:r>
            <a:endParaRPr dirty="0"/>
          </a:p>
          <a:p>
            <a:pPr marL="342900" lvl="1" indent="0" algn="ctr" rtl="0">
              <a:lnSpc>
                <a:spcPct val="100000"/>
              </a:lnSpc>
              <a:spcBef>
                <a:spcPts val="375"/>
              </a:spcBef>
              <a:spcAft>
                <a:spcPts val="0"/>
              </a:spcAft>
              <a:buClr>
                <a:schemeClr val="dk1"/>
              </a:buClr>
              <a:buSzPts val="1600"/>
              <a:buNone/>
            </a:pPr>
            <a:r>
              <a:rPr lang="x-none" sz="1600" dirty="0"/>
              <a:t>Kaia </a:t>
            </a:r>
            <a:r>
              <a:rPr lang="x-none" sz="1600" dirty="0" smtClean="0"/>
              <a:t>Kulla</a:t>
            </a:r>
            <a:endParaRPr sz="1600" dirty="0"/>
          </a:p>
        </p:txBody>
      </p:sp>
      <p:sp>
        <p:nvSpPr>
          <p:cNvPr id="299" name="Google Shape;299;p31"/>
          <p:cNvSpPr txBox="1">
            <a:spLocks noGrp="1"/>
          </p:cNvSpPr>
          <p:nvPr>
            <p:ph type="body" idx="3"/>
          </p:nvPr>
        </p:nvSpPr>
        <p:spPr>
          <a:xfrm>
            <a:off x="0" y="620688"/>
            <a:ext cx="8964488"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None/>
            </a:pPr>
            <a:r>
              <a:rPr lang="x-none" smtClean="0"/>
              <a:t>Acknowledgements</a:t>
            </a:r>
            <a:endParaRPr lang="nb-NO" dirty="0" smtClean="0"/>
          </a:p>
          <a:p>
            <a:pPr marL="0" lvl="0" indent="0" algn="ctr" rtl="0">
              <a:lnSpc>
                <a:spcPct val="90000"/>
              </a:lnSpc>
              <a:spcBef>
                <a:spcPts val="0"/>
              </a:spcBef>
              <a:spcAft>
                <a:spcPts val="0"/>
              </a:spcAft>
              <a:buClr>
                <a:schemeClr val="dk1"/>
              </a:buClr>
              <a:buSzPts val="3300"/>
              <a:buNone/>
            </a:pPr>
            <a:endParaRPr lang="nb-NO" dirty="0" smtClean="0"/>
          </a:p>
          <a:p>
            <a:pPr marL="0" lvl="0" indent="0" algn="ctr" rtl="0">
              <a:lnSpc>
                <a:spcPct val="90000"/>
              </a:lnSpc>
              <a:spcBef>
                <a:spcPts val="0"/>
              </a:spcBef>
              <a:spcAft>
                <a:spcPts val="0"/>
              </a:spcAft>
              <a:buClr>
                <a:schemeClr val="dk1"/>
              </a:buClr>
              <a:buSzPts val="3300"/>
              <a:buNone/>
            </a:pPr>
            <a:r>
              <a:rPr lang="nb-NO" sz="2500" dirty="0" smtClean="0"/>
              <a:t>DDI Train-</a:t>
            </a:r>
            <a:r>
              <a:rPr lang="nb-NO" sz="2500" dirty="0" err="1" smtClean="0"/>
              <a:t>the</a:t>
            </a:r>
            <a:r>
              <a:rPr lang="nb-NO" sz="2500" dirty="0" smtClean="0"/>
              <a:t>-</a:t>
            </a:r>
            <a:r>
              <a:rPr lang="nb-NO" sz="2500" dirty="0" err="1" smtClean="0"/>
              <a:t>Trainers</a:t>
            </a:r>
            <a:r>
              <a:rPr lang="nb-NO" sz="2500" dirty="0" smtClean="0"/>
              <a:t> </a:t>
            </a:r>
            <a:r>
              <a:rPr lang="nb-NO" sz="2500" dirty="0" err="1" smtClean="0"/>
              <a:t>Dagstuhl</a:t>
            </a:r>
            <a:r>
              <a:rPr lang="nb-NO" sz="2500" dirty="0" smtClean="0"/>
              <a:t> workshop 2018 </a:t>
            </a:r>
            <a:r>
              <a:rPr lang="nb-NO" sz="2500" dirty="0" err="1" smtClean="0"/>
              <a:t>participants</a:t>
            </a:r>
            <a:endParaRPr sz="2500" dirty="0"/>
          </a:p>
        </p:txBody>
      </p:sp>
      <p:sp>
        <p:nvSpPr>
          <p:cNvPr id="300" name="Google Shape;300;p31"/>
          <p:cNvSpPr txBox="1"/>
          <p:nvPr/>
        </p:nvSpPr>
        <p:spPr>
          <a:xfrm>
            <a:off x="4067944" y="2420888"/>
            <a:ext cx="3743602" cy="38266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x-none" sz="1600">
                <a:solidFill>
                  <a:schemeClr val="dk1"/>
                </a:solidFill>
                <a:latin typeface="Arial"/>
                <a:ea typeface="Arial"/>
                <a:cs typeface="Arial"/>
                <a:sym typeface="Arial"/>
              </a:rPr>
              <a:t>AmberLeahey</a:t>
            </a:r>
            <a:endParaRPr sz="1600" dirty="0">
              <a:solidFill>
                <a:schemeClr val="dk1"/>
              </a:solidFill>
              <a:latin typeface="Arial"/>
              <a:ea typeface="Arial"/>
              <a:cs typeface="Arial"/>
              <a:sym typeface="Arial"/>
            </a:endParaRPr>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Alexandre Mairot</a:t>
            </a:r>
            <a:endParaRPr sz="1600" dirty="0">
              <a:solidFill>
                <a:schemeClr val="dk1"/>
              </a:solidFill>
              <a:latin typeface="Arial"/>
              <a:ea typeface="Arial"/>
              <a:cs typeface="Arial"/>
              <a:sym typeface="Arial"/>
            </a:endParaRPr>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Johan Fihn Marberg</a:t>
            </a:r>
            <a:endParaRPr sz="1600" dirty="0">
              <a:solidFill>
                <a:schemeClr val="dk1"/>
              </a:solidFill>
              <a:latin typeface="Arial"/>
              <a:ea typeface="Arial"/>
              <a:cs typeface="Arial"/>
              <a:sym typeface="Arial"/>
            </a:endParaRPr>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Hayley Mills</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Olof Olofsson</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Hilde Orten</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Anja Perry</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Dan Smith</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Wendy Thomas</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Joachim Wackerow</a:t>
            </a:r>
            <a:endParaRPr dirty="0"/>
          </a:p>
          <a:p>
            <a:pPr marL="0" marR="0" lvl="0" indent="0" algn="ctr" rtl="0">
              <a:lnSpc>
                <a:spcPct val="100000"/>
              </a:lnSpc>
              <a:spcBef>
                <a:spcPts val="750"/>
              </a:spcBef>
              <a:spcAft>
                <a:spcPts val="0"/>
              </a:spcAft>
              <a:buClr>
                <a:schemeClr val="dk1"/>
              </a:buClr>
              <a:buSzPts val="1600"/>
              <a:buFont typeface="Arial"/>
              <a:buNone/>
            </a:pPr>
            <a:r>
              <a:rPr lang="x-none" sz="1600">
                <a:solidFill>
                  <a:schemeClr val="dk1"/>
                </a:solidFill>
                <a:latin typeface="Arial"/>
                <a:ea typeface="Arial"/>
                <a:cs typeface="Arial"/>
                <a:sym typeface="Arial"/>
              </a:rPr>
              <a:t>Knut Wenzig</a:t>
            </a:r>
            <a:endParaRPr sz="1600" dirty="0">
              <a:solidFill>
                <a:schemeClr val="dk1"/>
              </a:solidFill>
              <a:latin typeface="Arial"/>
              <a:ea typeface="Arial"/>
              <a:cs typeface="Arial"/>
              <a:sym typeface="Arial"/>
            </a:endParaRPr>
          </a:p>
        </p:txBody>
      </p:sp>
      <p:cxnSp>
        <p:nvCxnSpPr>
          <p:cNvPr id="301" name="Google Shape;301;p31"/>
          <p:cNvCxnSpPr/>
          <p:nvPr/>
        </p:nvCxnSpPr>
        <p:spPr>
          <a:xfrm rot="10800000" flipH="1">
            <a:off x="611560" y="1988841"/>
            <a:ext cx="7965440" cy="13546"/>
          </a:xfrm>
          <a:prstGeom prst="straightConnector1">
            <a:avLst/>
          </a:prstGeom>
          <a:noFill/>
          <a:ln w="254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436044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p:cNvGraphicFramePr>
            <a:graphicFrameLocks noGrp="1"/>
          </p:cNvGraphicFramePr>
          <p:nvPr>
            <p:extLst>
              <p:ext uri="{D42A27DB-BD31-4B8C-83A1-F6EECF244321}">
                <p14:modId xmlns:p14="http://schemas.microsoft.com/office/powerpoint/2010/main" val="2321800721"/>
              </p:ext>
            </p:extLst>
          </p:nvPr>
        </p:nvGraphicFramePr>
        <p:xfrm>
          <a:off x="1259632" y="620688"/>
          <a:ext cx="7776864" cy="5158740"/>
        </p:xfrm>
        <a:graphic>
          <a:graphicData uri="http://schemas.openxmlformats.org/drawingml/2006/table">
            <a:tbl>
              <a:tblPr firstRow="1" bandRow="1">
                <a:tableStyleId>{9D7B26C5-4107-4FEC-AEDC-1716B250A1EF}</a:tableStyleId>
              </a:tblPr>
              <a:tblGrid>
                <a:gridCol w="2911102">
                  <a:extLst>
                    <a:ext uri="{9D8B030D-6E8A-4147-A177-3AD203B41FA5}">
                      <a16:colId xmlns:a16="http://schemas.microsoft.com/office/drawing/2014/main" val="3925303811"/>
                    </a:ext>
                  </a:extLst>
                </a:gridCol>
                <a:gridCol w="4865762">
                  <a:extLst>
                    <a:ext uri="{9D8B030D-6E8A-4147-A177-3AD203B41FA5}">
                      <a16:colId xmlns:a16="http://schemas.microsoft.com/office/drawing/2014/main" val="99570142"/>
                    </a:ext>
                  </a:extLst>
                </a:gridCol>
              </a:tblGrid>
              <a:tr h="370840">
                <a:tc>
                  <a:txBody>
                    <a:bodyPr/>
                    <a:lstStyle/>
                    <a:p>
                      <a:r>
                        <a:rPr lang="de-DE" sz="1000" kern="1200" dirty="0">
                          <a:effectLst/>
                        </a:rPr>
                        <a:t>Steine unsortiert</a:t>
                      </a:r>
                    </a:p>
                    <a:p>
                      <a:endParaRPr lang="en-GB" sz="1000" dirty="0"/>
                    </a:p>
                    <a:p>
                      <a:endParaRPr lang="en-GB" sz="1000" dirty="0"/>
                    </a:p>
                  </a:txBody>
                  <a:tcPr/>
                </a:tc>
                <a:tc>
                  <a:txBody>
                    <a:bodyPr/>
                    <a:lstStyle/>
                    <a:p>
                      <a:pPr>
                        <a:lnSpc>
                          <a:spcPct val="115000"/>
                        </a:lnSpc>
                        <a:spcAft>
                          <a:spcPts val="0"/>
                        </a:spcAft>
                      </a:pPr>
                      <a:r>
                        <a:rPr lang="en-US" sz="1000" b="0" dirty="0" err="1">
                          <a:effectLst/>
                        </a:rPr>
                        <a:t>woodleywonderworks</a:t>
                      </a:r>
                      <a:r>
                        <a:rPr lang="en-US" sz="1000" b="0" dirty="0">
                          <a:effectLst/>
                        </a:rPr>
                        <a:t>, </a:t>
                      </a:r>
                      <a:r>
                        <a:rPr lang="en-US" sz="1000" b="0" u="sng" dirty="0">
                          <a:effectLst/>
                          <a:hlinkClick r:id="rId3"/>
                        </a:rPr>
                        <a:t>https://www.flickr.com/photos/wwworks/2472232245</a:t>
                      </a:r>
                      <a:r>
                        <a:rPr lang="en-US" sz="1000" b="0" dirty="0">
                          <a:effectLst/>
                        </a:rPr>
                        <a:t> (CC-BY)</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5439447"/>
                  </a:ext>
                </a:extLst>
              </a:tr>
              <a:tr h="370840">
                <a:tc>
                  <a:txBody>
                    <a:bodyPr/>
                    <a:lstStyle/>
                    <a:p>
                      <a:r>
                        <a:rPr lang="de-DE" sz="1000" kern="1200" dirty="0">
                          <a:effectLst/>
                        </a:rPr>
                        <a:t>Steine sortiert</a:t>
                      </a:r>
                    </a:p>
                    <a:p>
                      <a:endParaRPr lang="de-DE" sz="1000" kern="1200" dirty="0">
                        <a:effectLst/>
                      </a:endParaRPr>
                    </a:p>
                    <a:p>
                      <a:endParaRPr lang="de-DE" sz="1000" kern="12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err="1">
                          <a:effectLst/>
                        </a:rPr>
                        <a:t>Windell</a:t>
                      </a:r>
                      <a:r>
                        <a:rPr lang="en-US" sz="1000" kern="1200" dirty="0">
                          <a:effectLst/>
                        </a:rPr>
                        <a:t> </a:t>
                      </a:r>
                      <a:r>
                        <a:rPr lang="en-US" sz="1000" kern="1200" dirty="0" err="1">
                          <a:effectLst/>
                        </a:rPr>
                        <a:t>Oskay</a:t>
                      </a:r>
                      <a:r>
                        <a:rPr lang="en-US" sz="1000" kern="1200" dirty="0">
                          <a:effectLst/>
                        </a:rPr>
                        <a:t>, </a:t>
                      </a:r>
                      <a:r>
                        <a:rPr lang="en-US" sz="1000" u="sng" kern="1200" dirty="0">
                          <a:effectLst/>
                          <a:hlinkClick r:id="rId4"/>
                        </a:rPr>
                        <a:t>https://www.flickr.com/photos/17425845@N00/2156888497</a:t>
                      </a:r>
                      <a:r>
                        <a:rPr lang="en-US" sz="1000" kern="1200" dirty="0">
                          <a:effectLst/>
                        </a:rPr>
                        <a:t> (CC-BY)</a:t>
                      </a:r>
                      <a:endParaRPr lang="en-GB" sz="1000" dirty="0"/>
                    </a:p>
                    <a:p>
                      <a:endParaRPr lang="en-GB" sz="1000" dirty="0"/>
                    </a:p>
                  </a:txBody>
                  <a:tcPr/>
                </a:tc>
                <a:extLst>
                  <a:ext uri="{0D108BD9-81ED-4DB2-BD59-A6C34878D82A}">
                    <a16:rowId xmlns:a16="http://schemas.microsoft.com/office/drawing/2014/main" val="2030318666"/>
                  </a:ext>
                </a:extLst>
              </a:tr>
              <a:tr h="370840">
                <a:tc>
                  <a:txBody>
                    <a:bodyPr/>
                    <a:lstStyle/>
                    <a:p>
                      <a:r>
                        <a:rPr lang="en-US" sz="1000" kern="1200" dirty="0">
                          <a:effectLst/>
                        </a:rPr>
                        <a:t>Bagger (3516880947_0f44a89c1c_z.jpg)</a:t>
                      </a:r>
                    </a:p>
                    <a:p>
                      <a:endParaRPr lang="en-US" sz="1000" kern="1200" dirty="0">
                        <a:effectLst/>
                      </a:endParaRPr>
                    </a:p>
                    <a:p>
                      <a:endParaRPr lang="en-US" sz="10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kern="1200" dirty="0">
                          <a:effectLst/>
                        </a:rPr>
                        <a:t>Stephen Edmonds: </a:t>
                      </a:r>
                      <a:r>
                        <a:rPr lang="en-US" sz="1000" u="sng" kern="1200" dirty="0">
                          <a:effectLst/>
                          <a:hlinkClick r:id="rId5"/>
                        </a:rPr>
                        <a:t>https://www.flickr.com/photos/popcorncx/3516880947/</a:t>
                      </a:r>
                      <a:r>
                        <a:rPr lang="en-US" sz="1000" kern="1200" dirty="0">
                          <a:effectLst/>
                        </a:rPr>
                        <a:t> (CC-BY-SA)</a:t>
                      </a:r>
                      <a:endParaRPr lang="en-GB" sz="1000" dirty="0"/>
                    </a:p>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535406"/>
                  </a:ext>
                </a:extLst>
              </a:tr>
              <a:tr h="370840">
                <a:tc>
                  <a:txBody>
                    <a:bodyPr/>
                    <a:lstStyle/>
                    <a:p>
                      <a:pPr>
                        <a:lnSpc>
                          <a:spcPct val="115000"/>
                        </a:lnSpc>
                        <a:spcAft>
                          <a:spcPts val="0"/>
                        </a:spcAft>
                      </a:pPr>
                      <a:r>
                        <a:rPr lang="de-DE" sz="1000" dirty="0">
                          <a:effectLst/>
                        </a:rPr>
                        <a:t>Bagger (lego-717196_960_720.png)</a:t>
                      </a:r>
                    </a:p>
                    <a:p>
                      <a:pPr>
                        <a:lnSpc>
                          <a:spcPct val="115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effectLst/>
                        </a:rPr>
                        <a:t>Desktopnexus.com: </a:t>
                      </a:r>
                      <a:r>
                        <a:rPr lang="de-DE" sz="1000" u="sng" dirty="0">
                          <a:effectLst/>
                          <a:hlinkClick r:id="rId6"/>
                        </a:rPr>
                        <a:t>https://abstract.desktopnexus.com/wallpaper/2425074/</a:t>
                      </a:r>
                      <a:endParaRPr lang="en-GB" sz="1000" dirty="0">
                        <a:effectLst/>
                      </a:endParaRPr>
                    </a:p>
                    <a:p>
                      <a:endParaRPr lang="en-GB" sz="1000" dirty="0"/>
                    </a:p>
                  </a:txBody>
                  <a:tcPr/>
                </a:tc>
                <a:extLst>
                  <a:ext uri="{0D108BD9-81ED-4DB2-BD59-A6C34878D82A}">
                    <a16:rowId xmlns:a16="http://schemas.microsoft.com/office/drawing/2014/main" val="3077328869"/>
                  </a:ext>
                </a:extLst>
              </a:tr>
              <a:tr h="370840">
                <a:tc>
                  <a:txBody>
                    <a:bodyPr/>
                    <a:lstStyle/>
                    <a:p>
                      <a:r>
                        <a:rPr lang="de-DE" sz="1000" kern="1200" dirty="0">
                          <a:effectLst/>
                        </a:rPr>
                        <a:t>Bagger (3514881626_be3e87cc58_o.jpg)</a:t>
                      </a:r>
                    </a:p>
                    <a:p>
                      <a:endParaRPr lang="de-DE" sz="1000" kern="1200" dirty="0">
                        <a:effectLst/>
                      </a:endParaRPr>
                    </a:p>
                    <a:p>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Stephen Edmonds: </a:t>
                      </a:r>
                      <a:r>
                        <a:rPr lang="en-US" sz="1000" u="sng" kern="1200" dirty="0">
                          <a:effectLst/>
                          <a:hlinkClick r:id="rId7"/>
                        </a:rPr>
                        <a:t>https://www.flickr.com/photos/popcorncx/3514881626/</a:t>
                      </a:r>
                      <a:r>
                        <a:rPr lang="en-US" sz="1000" kern="1200" dirty="0">
                          <a:effectLst/>
                        </a:rPr>
                        <a:t> (CC-BY-SA)</a:t>
                      </a:r>
                      <a:endParaRPr lang="en-GB" sz="1000" dirty="0"/>
                    </a:p>
                    <a:p>
                      <a:endParaRPr lang="en-GB" sz="1000" dirty="0"/>
                    </a:p>
                  </a:txBody>
                  <a:tcPr/>
                </a:tc>
                <a:extLst>
                  <a:ext uri="{0D108BD9-81ED-4DB2-BD59-A6C34878D82A}">
                    <a16:rowId xmlns:a16="http://schemas.microsoft.com/office/drawing/2014/main" val="3218414440"/>
                  </a:ext>
                </a:extLst>
              </a:tr>
              <a:tr h="370840">
                <a:tc>
                  <a:txBody>
                    <a:bodyPr/>
                    <a:lstStyle/>
                    <a:p>
                      <a:r>
                        <a:rPr lang="en-US" sz="1000" kern="1200" dirty="0">
                          <a:effectLst/>
                        </a:rPr>
                        <a:t>Bagger (4485538519_d4ef5e284b_o.jpg)</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Stephen Edmonds: </a:t>
                      </a:r>
                      <a:r>
                        <a:rPr lang="en-US" sz="1000" u="sng" kern="1200" dirty="0">
                          <a:effectLst/>
                          <a:hlinkClick r:id="rId8"/>
                        </a:rPr>
                        <a:t>https://www.flickr.com/photos/popcorncx/4485538519/in/album-72157617802609935/</a:t>
                      </a:r>
                      <a:r>
                        <a:rPr lang="en-US" sz="1000" kern="1200" dirty="0">
                          <a:effectLst/>
                        </a:rPr>
                        <a:t> (CC-BY-SA)</a:t>
                      </a:r>
                      <a:endParaRPr lang="en-GB" sz="1000" dirty="0"/>
                    </a:p>
                    <a:p>
                      <a:endParaRPr lang="en-GB" sz="1000" dirty="0"/>
                    </a:p>
                  </a:txBody>
                  <a:tcPr/>
                </a:tc>
                <a:extLst>
                  <a:ext uri="{0D108BD9-81ED-4DB2-BD59-A6C34878D82A}">
                    <a16:rowId xmlns:a16="http://schemas.microsoft.com/office/drawing/2014/main" val="25292732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Construction (lego-516559_640.jpg)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a:t>Pixabay.com:</a:t>
                      </a:r>
                      <a:endParaRPr lang="nb-NO" sz="1000" b="0" dirty="0">
                        <a:hlinkClick r:id="rId9"/>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a:hlinkClick r:id="rId9"/>
                        </a:rPr>
                        <a:t>https://pixabay.com/photos/lego-site-replica-building-blocks-516559/</a:t>
                      </a:r>
                      <a:endParaRPr lang="nb-NO" sz="1000"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err="1"/>
                        <a:t>Simplified</a:t>
                      </a:r>
                      <a:r>
                        <a:rPr lang="nb-NO" sz="1000" b="0" dirty="0"/>
                        <a:t> </a:t>
                      </a:r>
                      <a:r>
                        <a:rPr lang="nb-NO" sz="1000" b="0" dirty="0" err="1"/>
                        <a:t>Pixabay</a:t>
                      </a:r>
                      <a:r>
                        <a:rPr lang="nb-NO" sz="1000" b="0" dirty="0"/>
                        <a:t> License</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Health (</a:t>
                      </a:r>
                      <a:r>
                        <a:rPr lang="nb-NO" sz="1000" dirty="0"/>
                        <a:t>health-2640352_640.jpg)</a:t>
                      </a:r>
                    </a:p>
                    <a:p>
                      <a:endParaRPr lang="en-GB"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a:t>Pixabay.com:</a:t>
                      </a:r>
                      <a:endParaRPr lang="nb-NO" sz="1000" b="0" dirty="0">
                        <a:hlinkClick r:id="rId9"/>
                      </a:endParaRPr>
                    </a:p>
                    <a:p>
                      <a:r>
                        <a:rPr lang="en-GB" sz="1000" dirty="0">
                          <a:hlinkClick r:id="rId10"/>
                        </a:rPr>
                        <a:t>https://pixabay.com/photos/health-nurse-rescue-hospital-2640352/</a:t>
                      </a: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err="1"/>
                        <a:t>Simplified</a:t>
                      </a:r>
                      <a:r>
                        <a:rPr lang="nb-NO" sz="1000" b="0" dirty="0"/>
                        <a:t> </a:t>
                      </a:r>
                      <a:r>
                        <a:rPr lang="nb-NO" sz="1000" b="0" dirty="0" err="1"/>
                        <a:t>Pixabay</a:t>
                      </a:r>
                      <a:r>
                        <a:rPr lang="nb-NO" sz="1000" b="0" dirty="0"/>
                        <a:t> License</a:t>
                      </a:r>
                    </a:p>
                  </a:txBody>
                  <a:tcPr/>
                </a:tc>
                <a:extLst>
                  <a:ext uri="{0D108BD9-81ED-4DB2-BD59-A6C34878D82A}">
                    <a16:rowId xmlns:a16="http://schemas.microsoft.com/office/drawing/2014/main" val="10007"/>
                  </a:ext>
                </a:extLst>
              </a:tr>
              <a:tr h="370840">
                <a:tc>
                  <a:txBody>
                    <a:bodyPr/>
                    <a:lstStyle/>
                    <a:p>
                      <a:r>
                        <a:rPr lang="en-GB" sz="1000" dirty="0"/>
                        <a:t>Duplo (lego-470158_640.jpg)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a:t>Pixabay.com:</a:t>
                      </a:r>
                      <a:endParaRPr lang="nb-NO" sz="1000" b="0" dirty="0">
                        <a:hlinkClick r:id="rId9"/>
                      </a:endParaRPr>
                    </a:p>
                    <a:p>
                      <a:r>
                        <a:rPr lang="en-GB" sz="1000" dirty="0">
                          <a:hlinkClick r:id="rId11"/>
                        </a:rPr>
                        <a:t>https://pixabay.com/photos/lego-logo-windows-duplo-470158/</a:t>
                      </a: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000" b="0" dirty="0" err="1"/>
                        <a:t>Simplified</a:t>
                      </a:r>
                      <a:r>
                        <a:rPr lang="nb-NO" sz="1000" b="0" dirty="0"/>
                        <a:t> </a:t>
                      </a:r>
                      <a:r>
                        <a:rPr lang="nb-NO" sz="1000" b="0" dirty="0" err="1"/>
                        <a:t>Pixabay</a:t>
                      </a:r>
                      <a:r>
                        <a:rPr lang="nb-NO" sz="1000" b="0" dirty="0"/>
                        <a:t> License</a:t>
                      </a:r>
                    </a:p>
                  </a:txBody>
                  <a:tcPr/>
                </a:tc>
                <a:extLst>
                  <a:ext uri="{0D108BD9-81ED-4DB2-BD59-A6C34878D82A}">
                    <a16:rowId xmlns:a16="http://schemas.microsoft.com/office/drawing/2014/main" val="10008"/>
                  </a:ext>
                </a:extLst>
              </a:tr>
              <a:tr h="135947">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932385013"/>
                  </a:ext>
                </a:extLst>
              </a:tr>
            </a:tbl>
          </a:graphicData>
        </a:graphic>
      </p:graphicFrame>
      <p:pic>
        <p:nvPicPr>
          <p:cNvPr id="5"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1560" y="620688"/>
            <a:ext cx="595248" cy="468000"/>
          </a:xfrm>
          <a:prstGeom prst="rect">
            <a:avLst/>
          </a:prstGeom>
        </p:spPr>
      </p:pic>
      <p:pic>
        <p:nvPicPr>
          <p:cNvPr id="6" name="Picture 10"/>
          <p:cNvPicPr>
            <a:picLocks noChangeAspect="1"/>
          </p:cNvPicPr>
          <p:nvPr/>
        </p:nvPicPr>
        <p:blipFill rotWithShape="1">
          <a:blip r:embed="rId13"/>
          <a:srcRect b="10314"/>
          <a:stretch/>
        </p:blipFill>
        <p:spPr>
          <a:xfrm>
            <a:off x="611560" y="1196752"/>
            <a:ext cx="590848" cy="468000"/>
          </a:xfrm>
          <a:prstGeom prst="rect">
            <a:avLst/>
          </a:prstGeom>
        </p:spPr>
      </p:pic>
      <p:pic>
        <p:nvPicPr>
          <p:cNvPr id="7" name="Picture 11"/>
          <p:cNvPicPr>
            <a:picLocks noChangeAspect="1"/>
          </p:cNvPicPr>
          <p:nvPr/>
        </p:nvPicPr>
        <p:blipFill>
          <a:blip r:embed="rId14"/>
          <a:stretch>
            <a:fillRect/>
          </a:stretch>
        </p:blipFill>
        <p:spPr>
          <a:xfrm>
            <a:off x="575068" y="1772816"/>
            <a:ext cx="612556" cy="480608"/>
          </a:xfrm>
          <a:prstGeom prst="rect">
            <a:avLst/>
          </a:prstGeom>
        </p:spPr>
      </p:pic>
      <p:pic>
        <p:nvPicPr>
          <p:cNvPr id="8" name="Picture 12"/>
          <p:cNvPicPr>
            <a:picLocks noChangeAspect="1"/>
          </p:cNvPicPr>
          <p:nvPr/>
        </p:nvPicPr>
        <p:blipFill>
          <a:blip r:embed="rId15"/>
          <a:stretch>
            <a:fillRect/>
          </a:stretch>
        </p:blipFill>
        <p:spPr>
          <a:xfrm>
            <a:off x="604024" y="2348880"/>
            <a:ext cx="598384" cy="468000"/>
          </a:xfrm>
          <a:prstGeom prst="rect">
            <a:avLst/>
          </a:prstGeom>
        </p:spPr>
      </p:pic>
      <p:pic>
        <p:nvPicPr>
          <p:cNvPr id="9" name="Picture 13"/>
          <p:cNvPicPr>
            <a:picLocks noChangeAspect="1"/>
          </p:cNvPicPr>
          <p:nvPr/>
        </p:nvPicPr>
        <p:blipFill>
          <a:blip r:embed="rId16"/>
          <a:stretch>
            <a:fillRect/>
          </a:stretch>
        </p:blipFill>
        <p:spPr>
          <a:xfrm>
            <a:off x="611560" y="2852936"/>
            <a:ext cx="595537" cy="468000"/>
          </a:xfrm>
          <a:prstGeom prst="rect">
            <a:avLst/>
          </a:prstGeom>
        </p:spPr>
      </p:pic>
      <p:pic>
        <p:nvPicPr>
          <p:cNvPr id="10" name="Picture 14"/>
          <p:cNvPicPr>
            <a:picLocks noChangeAspect="1"/>
          </p:cNvPicPr>
          <p:nvPr/>
        </p:nvPicPr>
        <p:blipFill>
          <a:blip r:embed="rId17"/>
          <a:stretch>
            <a:fillRect/>
          </a:stretch>
        </p:blipFill>
        <p:spPr>
          <a:xfrm>
            <a:off x="611560" y="3356992"/>
            <a:ext cx="594604" cy="468000"/>
          </a:xfrm>
          <a:prstGeom prst="rect">
            <a:avLst/>
          </a:prstGeom>
        </p:spPr>
      </p:pic>
      <p:pic>
        <p:nvPicPr>
          <p:cNvPr id="11" name="Picture 6" descr="Lego, Site, Replica, Building Blocks, Construction"/>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1560" y="3933056"/>
            <a:ext cx="642620" cy="467995"/>
          </a:xfrm>
          <a:prstGeom prst="rect">
            <a:avLst/>
          </a:prstGeom>
          <a:noFill/>
        </p:spPr>
      </p:pic>
      <p:pic>
        <p:nvPicPr>
          <p:cNvPr id="14" name="Picture 2" descr="Health, Nurse, Rescue, Hospital, Ambulance, Emergency"/>
          <p:cNvPicPr/>
          <p:nvPr/>
        </p:nvPicPr>
        <p:blipFill rotWithShape="1">
          <a:blip r:embed="rId19" cstate="print">
            <a:extLst>
              <a:ext uri="{28A0092B-C50C-407E-A947-70E740481C1C}">
                <a14:useLocalDpi xmlns:a14="http://schemas.microsoft.com/office/drawing/2010/main" val="0"/>
              </a:ext>
            </a:extLst>
          </a:blip>
          <a:srcRect l="35032"/>
          <a:stretch/>
        </p:blipFill>
        <p:spPr bwMode="auto">
          <a:xfrm>
            <a:off x="678989" y="4437112"/>
            <a:ext cx="508635" cy="467995"/>
          </a:xfrm>
          <a:prstGeom prst="rect">
            <a:avLst/>
          </a:prstGeom>
          <a:noFill/>
        </p:spPr>
      </p:pic>
      <p:pic>
        <p:nvPicPr>
          <p:cNvPr id="16" name="Picture 2" descr="Lego, Logo, Windows, Duplo"/>
          <p:cNvPicPr/>
          <p:nvPr/>
        </p:nvPicPr>
        <p:blipFill rotWithShape="1">
          <a:blip r:embed="rId20" cstate="print">
            <a:extLst>
              <a:ext uri="{28A0092B-C50C-407E-A947-70E740481C1C}">
                <a14:useLocalDpi xmlns:a14="http://schemas.microsoft.com/office/drawing/2010/main" val="0"/>
              </a:ext>
            </a:extLst>
          </a:blip>
          <a:srcRect l="22245" t="6819" r="23772" b="9942"/>
          <a:stretch/>
        </p:blipFill>
        <p:spPr bwMode="auto">
          <a:xfrm>
            <a:off x="755576" y="5013176"/>
            <a:ext cx="485140" cy="467995"/>
          </a:xfrm>
          <a:prstGeom prst="rect">
            <a:avLst/>
          </a:prstGeom>
          <a:noFill/>
        </p:spPr>
      </p:pic>
      <p:sp>
        <p:nvSpPr>
          <p:cNvPr id="17" name="Google Shape;299;p31"/>
          <p:cNvSpPr txBox="1">
            <a:spLocks/>
          </p:cNvSpPr>
          <p:nvPr/>
        </p:nvSpPr>
        <p:spPr>
          <a:xfrm>
            <a:off x="628650" y="-387424"/>
            <a:ext cx="7917144" cy="1325563"/>
          </a:xfrm>
          <a:prstGeom prst="rect">
            <a:avLst/>
          </a:prstGeom>
          <a:noFill/>
          <a:ln>
            <a:noFill/>
          </a:ln>
        </p:spPr>
        <p:txBody>
          <a:bodyPr spcFirstLastPara="1" wrap="square" lIns="91425" tIns="45700" rIns="91425" bIns="4570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ts val="0"/>
              </a:spcBef>
              <a:buClr>
                <a:schemeClr val="dk1"/>
              </a:buClr>
              <a:buSzPts val="3300"/>
              <a:buFont typeface="Arial" panose="020B0604020202020204" pitchFamily="34" charset="0"/>
              <a:buNone/>
            </a:pPr>
            <a:r>
              <a:rPr lang="nb-NO" dirty="0"/>
              <a:t>Picture </a:t>
            </a:r>
            <a:r>
              <a:rPr lang="nb-NO" dirty="0" err="1"/>
              <a:t>credits</a:t>
            </a:r>
            <a:endParaRPr lang="nb-NO" dirty="0"/>
          </a:p>
        </p:txBody>
      </p:sp>
      <p:sp>
        <p:nvSpPr>
          <p:cNvPr id="3" name="Footer Placeholder 2"/>
          <p:cNvSpPr>
            <a:spLocks noGrp="1"/>
          </p:cNvSpPr>
          <p:nvPr>
            <p:ph type="ftr" sz="quarter" idx="11"/>
          </p:nvPr>
        </p:nvSpPr>
        <p:spPr/>
        <p:txBody>
          <a:bodyPr/>
          <a:lstStyle/>
          <a:p>
            <a:r>
              <a:rPr lang="en-CA"/>
              <a:t>An Introduction to the DDI (EDDI 2020)</a:t>
            </a:r>
            <a:endParaRPr lang="nb-NO"/>
          </a:p>
        </p:txBody>
      </p:sp>
      <p:sp>
        <p:nvSpPr>
          <p:cNvPr id="12" name="Slide Number Placeholder 11"/>
          <p:cNvSpPr>
            <a:spLocks noGrp="1"/>
          </p:cNvSpPr>
          <p:nvPr>
            <p:ph type="sldNum" sz="quarter" idx="12"/>
          </p:nvPr>
        </p:nvSpPr>
        <p:spPr/>
        <p:txBody>
          <a:bodyPr/>
          <a:lstStyle/>
          <a:p>
            <a:fld id="{49039DE4-B067-4327-953B-E909CE3B0AAC}" type="slidenum">
              <a:rPr lang="nb-NO" smtClean="0"/>
              <a:t>75</a:t>
            </a:fld>
            <a:endParaRPr lang="nb-NO"/>
          </a:p>
        </p:txBody>
      </p:sp>
      <p:pic>
        <p:nvPicPr>
          <p:cNvPr id="2" name="Picture 1">
            <a:extLst>
              <a:ext uri="{FF2B5EF4-FFF2-40B4-BE49-F238E27FC236}">
                <a16:creationId xmlns:a16="http://schemas.microsoft.com/office/drawing/2014/main" id="{D523C8C7-DF7A-417D-B765-63C811936F3C}"/>
              </a:ext>
            </a:extLst>
          </p:cNvPr>
          <p:cNvPicPr>
            <a:picLocks noChangeAspect="1"/>
          </p:cNvPicPr>
          <p:nvPr/>
        </p:nvPicPr>
        <p:blipFill>
          <a:blip r:embed="rId21"/>
          <a:stretch>
            <a:fillRect/>
          </a:stretch>
        </p:blipFill>
        <p:spPr>
          <a:xfrm>
            <a:off x="187221" y="6033746"/>
            <a:ext cx="2670279" cy="646232"/>
          </a:xfrm>
          <a:prstGeom prst="rect">
            <a:avLst/>
          </a:prstGeom>
        </p:spPr>
      </p:pic>
    </p:spTree>
    <p:extLst>
      <p:ext uri="{BB962C8B-B14F-4D97-AF65-F5344CB8AC3E}">
        <p14:creationId xmlns:p14="http://schemas.microsoft.com/office/powerpoint/2010/main" val="44763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8CED-0B48-47DA-9956-223A88A10F4A}"/>
              </a:ext>
            </a:extLst>
          </p:cNvPr>
          <p:cNvSpPr>
            <a:spLocks noGrp="1"/>
          </p:cNvSpPr>
          <p:nvPr>
            <p:ph type="title"/>
          </p:nvPr>
        </p:nvSpPr>
        <p:spPr/>
        <p:txBody>
          <a:bodyPr>
            <a:normAutofit/>
          </a:bodyPr>
          <a:lstStyle/>
          <a:p>
            <a:r>
              <a:rPr lang="en-US" sz="4400" b="1" dirty="0">
                <a:latin typeface="+mn-lt"/>
              </a:rPr>
              <a:t>DDI as a standard</a:t>
            </a:r>
            <a:endParaRPr lang="en-US" dirty="0"/>
          </a:p>
        </p:txBody>
      </p:sp>
      <p:sp>
        <p:nvSpPr>
          <p:cNvPr id="3" name="Content Placeholder 2">
            <a:extLst>
              <a:ext uri="{FF2B5EF4-FFF2-40B4-BE49-F238E27FC236}">
                <a16:creationId xmlns:a16="http://schemas.microsoft.com/office/drawing/2014/main" id="{32C38192-DEB4-43B5-BDAB-EF5A383CB23C}"/>
              </a:ext>
            </a:extLst>
          </p:cNvPr>
          <p:cNvSpPr>
            <a:spLocks noGrp="1"/>
          </p:cNvSpPr>
          <p:nvPr>
            <p:ph idx="1"/>
          </p:nvPr>
        </p:nvSpPr>
        <p:spPr/>
        <p:txBody>
          <a:bodyPr/>
          <a:lstStyle/>
          <a:p>
            <a:pPr marL="449263" lvl="0" indent="-430213" algn="l" rtl="0">
              <a:lnSpc>
                <a:spcPct val="90000"/>
              </a:lnSpc>
              <a:spcBef>
                <a:spcPts val="1200"/>
              </a:spcBef>
              <a:spcAft>
                <a:spcPts val="0"/>
              </a:spcAft>
              <a:buClr>
                <a:schemeClr val="dk1"/>
              </a:buClr>
              <a:buSzPts val="2100"/>
              <a:buChar char="●"/>
            </a:pPr>
            <a:r>
              <a:rPr lang="en-CA" sz="2400" dirty="0"/>
              <a:t>The DDI standard structure means </a:t>
            </a:r>
          </a:p>
          <a:p>
            <a:pPr marL="849313" lvl="1" indent="-430213">
              <a:lnSpc>
                <a:spcPct val="90000"/>
              </a:lnSpc>
              <a:spcBef>
                <a:spcPts val="1200"/>
              </a:spcBef>
              <a:buClr>
                <a:schemeClr val="dk1"/>
              </a:buClr>
              <a:buSzPts val="2100"/>
              <a:buFont typeface="Courier New" panose="02070309020205020404" pitchFamily="49" charset="0"/>
              <a:buChar char="o"/>
            </a:pPr>
            <a:r>
              <a:rPr lang="en-CA" sz="2000" dirty="0"/>
              <a:t>all computers, even if they are using different applications, can work on the same data and related information (metadata/documentation)</a:t>
            </a:r>
          </a:p>
          <a:p>
            <a:pPr marL="0" indent="0">
              <a:buNone/>
            </a:pPr>
            <a:endParaRPr lang="en-CA" sz="2400" dirty="0"/>
          </a:p>
          <a:p>
            <a:r>
              <a:rPr lang="en-CA" sz="2400" dirty="0"/>
              <a:t>Uses generic XML technology as the basis for cross-platform use</a:t>
            </a:r>
          </a:p>
          <a:p>
            <a:endParaRPr lang="en-CA" sz="2400" dirty="0"/>
          </a:p>
          <a:p>
            <a:r>
              <a:rPr lang="en-US" sz="2400" dirty="0"/>
              <a:t>The </a:t>
            </a:r>
            <a:r>
              <a:rPr lang="en-CA" sz="2400" dirty="0"/>
              <a:t>format is not proprietary to any specific system</a:t>
            </a:r>
            <a:endParaRPr lang="en-US" sz="2400" dirty="0"/>
          </a:p>
        </p:txBody>
      </p:sp>
      <p:sp>
        <p:nvSpPr>
          <p:cNvPr id="4" name="Footer Placeholder 3">
            <a:extLst>
              <a:ext uri="{FF2B5EF4-FFF2-40B4-BE49-F238E27FC236}">
                <a16:creationId xmlns:a16="http://schemas.microsoft.com/office/drawing/2014/main" id="{3B53BFA3-6A62-46A5-8860-A1A8F3D97962}"/>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16763C31-E532-4B37-BE9B-B4764F04DA32}"/>
              </a:ext>
            </a:extLst>
          </p:cNvPr>
          <p:cNvSpPr>
            <a:spLocks noGrp="1"/>
          </p:cNvSpPr>
          <p:nvPr>
            <p:ph type="sldNum" sz="quarter" idx="12"/>
          </p:nvPr>
        </p:nvSpPr>
        <p:spPr/>
        <p:txBody>
          <a:bodyPr/>
          <a:lstStyle/>
          <a:p>
            <a:fld id="{49039DE4-B067-4327-953B-E909CE3B0AAC}" type="slidenum">
              <a:rPr lang="nb-NO" smtClean="0"/>
              <a:t>8</a:t>
            </a:fld>
            <a:endParaRPr lang="nb-NO"/>
          </a:p>
        </p:txBody>
      </p:sp>
      <p:pic>
        <p:nvPicPr>
          <p:cNvPr id="6" name="Picture 5">
            <a:extLst>
              <a:ext uri="{FF2B5EF4-FFF2-40B4-BE49-F238E27FC236}">
                <a16:creationId xmlns:a16="http://schemas.microsoft.com/office/drawing/2014/main" id="{4589A7A2-3656-46F4-BF60-C43C2BC044DD}"/>
              </a:ext>
            </a:extLst>
          </p:cNvPr>
          <p:cNvPicPr>
            <a:picLocks noChangeAspect="1"/>
          </p:cNvPicPr>
          <p:nvPr/>
        </p:nvPicPr>
        <p:blipFill>
          <a:blip r:embed="rId3"/>
          <a:stretch>
            <a:fillRect/>
          </a:stretch>
        </p:blipFill>
        <p:spPr>
          <a:xfrm>
            <a:off x="323528" y="5985609"/>
            <a:ext cx="2670279" cy="646232"/>
          </a:xfrm>
          <a:prstGeom prst="rect">
            <a:avLst/>
          </a:prstGeom>
        </p:spPr>
      </p:pic>
    </p:spTree>
    <p:extLst>
      <p:ext uri="{BB962C8B-B14F-4D97-AF65-F5344CB8AC3E}">
        <p14:creationId xmlns:p14="http://schemas.microsoft.com/office/powerpoint/2010/main" val="278052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4C3D-719E-44FA-99A2-9986DDCFEDB4}"/>
              </a:ext>
            </a:extLst>
          </p:cNvPr>
          <p:cNvSpPr>
            <a:spLocks noGrp="1"/>
          </p:cNvSpPr>
          <p:nvPr>
            <p:ph type="title"/>
          </p:nvPr>
        </p:nvSpPr>
        <p:spPr/>
        <p:txBody>
          <a:bodyPr/>
          <a:lstStyle/>
          <a:p>
            <a:r>
              <a:rPr lang="en-CA" altLang="en-US" dirty="0"/>
              <a:t>More information</a:t>
            </a:r>
            <a:endParaRPr lang="en-US" dirty="0"/>
          </a:p>
        </p:txBody>
      </p:sp>
      <p:sp>
        <p:nvSpPr>
          <p:cNvPr id="3" name="Content Placeholder 2">
            <a:extLst>
              <a:ext uri="{FF2B5EF4-FFF2-40B4-BE49-F238E27FC236}">
                <a16:creationId xmlns:a16="http://schemas.microsoft.com/office/drawing/2014/main" id="{F6409DF7-8FAD-4390-BB19-6B3852CF8130}"/>
              </a:ext>
            </a:extLst>
          </p:cNvPr>
          <p:cNvSpPr>
            <a:spLocks noGrp="1"/>
          </p:cNvSpPr>
          <p:nvPr>
            <p:ph idx="1"/>
          </p:nvPr>
        </p:nvSpPr>
        <p:spPr/>
        <p:txBody>
          <a:bodyPr/>
          <a:lstStyle/>
          <a:p>
            <a:pPr eaLnBrk="1" hangingPunct="1"/>
            <a:r>
              <a:rPr lang="en-CA" altLang="en-US" dirty="0"/>
              <a:t>DDI website</a:t>
            </a:r>
          </a:p>
          <a:p>
            <a:pPr lvl="1" eaLnBrk="1" hangingPunct="1"/>
            <a:r>
              <a:rPr lang="en-CA" altLang="en-US" dirty="0">
                <a:hlinkClick r:id="rId2"/>
              </a:rPr>
              <a:t>http://www.ddialliance.org/</a:t>
            </a:r>
            <a:r>
              <a:rPr lang="en-CA" altLang="en-US" dirty="0"/>
              <a:t> </a:t>
            </a:r>
          </a:p>
          <a:p>
            <a:pPr lvl="1" eaLnBrk="1" hangingPunct="1"/>
            <a:r>
              <a:rPr lang="en-CA" altLang="en-US" dirty="0"/>
              <a:t>Excellent resource</a:t>
            </a:r>
          </a:p>
          <a:p>
            <a:pPr lvl="2" eaLnBrk="1" hangingPunct="1"/>
            <a:r>
              <a:rPr lang="en-CA" altLang="en-US" dirty="0"/>
              <a:t>Learn (training materials)</a:t>
            </a:r>
          </a:p>
          <a:p>
            <a:pPr lvl="2" eaLnBrk="1" hangingPunct="1"/>
            <a:r>
              <a:rPr lang="en-CA" altLang="en-US" dirty="0"/>
              <a:t>Products</a:t>
            </a:r>
          </a:p>
          <a:p>
            <a:pPr lvl="2" eaLnBrk="1" hangingPunct="1"/>
            <a:r>
              <a:rPr lang="en-CA" altLang="en-US" dirty="0"/>
              <a:t>Events</a:t>
            </a:r>
          </a:p>
          <a:p>
            <a:pPr lvl="2" eaLnBrk="1" hangingPunct="1"/>
            <a:r>
              <a:rPr lang="en-CA" altLang="en-US" dirty="0"/>
              <a:t>Publications</a:t>
            </a:r>
          </a:p>
          <a:p>
            <a:pPr lvl="2" eaLnBrk="1" hangingPunct="1"/>
            <a:r>
              <a:rPr lang="en-CA" altLang="en-US" dirty="0"/>
              <a:t>Collaborate </a:t>
            </a:r>
          </a:p>
          <a:p>
            <a:pPr lvl="2" eaLnBrk="1" hangingPunct="1"/>
            <a:r>
              <a:rPr lang="en-CA" altLang="en-US" dirty="0"/>
              <a:t>About</a:t>
            </a:r>
            <a:endParaRPr lang="en-US" altLang="en-US" dirty="0"/>
          </a:p>
          <a:p>
            <a:pPr marL="0" indent="0">
              <a:buNone/>
            </a:pPr>
            <a:endParaRPr lang="en-US" dirty="0"/>
          </a:p>
        </p:txBody>
      </p:sp>
      <p:sp>
        <p:nvSpPr>
          <p:cNvPr id="4" name="Footer Placeholder 3">
            <a:extLst>
              <a:ext uri="{FF2B5EF4-FFF2-40B4-BE49-F238E27FC236}">
                <a16:creationId xmlns:a16="http://schemas.microsoft.com/office/drawing/2014/main" id="{BE2FA45A-992C-46EF-ABC3-F1F81D42D2F8}"/>
              </a:ext>
            </a:extLst>
          </p:cNvPr>
          <p:cNvSpPr>
            <a:spLocks noGrp="1"/>
          </p:cNvSpPr>
          <p:nvPr>
            <p:ph type="ftr" sz="quarter" idx="11"/>
          </p:nvPr>
        </p:nvSpPr>
        <p:spPr/>
        <p:txBody>
          <a:bodyPr/>
          <a:lstStyle/>
          <a:p>
            <a:r>
              <a:rPr lang="en-CA"/>
              <a:t>An Introduction to the DDI (EDDI 2020)</a:t>
            </a:r>
            <a:endParaRPr lang="nb-NO"/>
          </a:p>
        </p:txBody>
      </p:sp>
      <p:sp>
        <p:nvSpPr>
          <p:cNvPr id="5" name="Slide Number Placeholder 4">
            <a:extLst>
              <a:ext uri="{FF2B5EF4-FFF2-40B4-BE49-F238E27FC236}">
                <a16:creationId xmlns:a16="http://schemas.microsoft.com/office/drawing/2014/main" id="{6C4A611D-A0A6-4782-AA7A-5FB8D6C78D0F}"/>
              </a:ext>
            </a:extLst>
          </p:cNvPr>
          <p:cNvSpPr>
            <a:spLocks noGrp="1"/>
          </p:cNvSpPr>
          <p:nvPr>
            <p:ph type="sldNum" sz="quarter" idx="12"/>
          </p:nvPr>
        </p:nvSpPr>
        <p:spPr/>
        <p:txBody>
          <a:bodyPr/>
          <a:lstStyle/>
          <a:p>
            <a:fld id="{49039DE4-B067-4327-953B-E909CE3B0AAC}" type="slidenum">
              <a:rPr lang="nb-NO" smtClean="0"/>
              <a:t>9</a:t>
            </a:fld>
            <a:endParaRPr lang="nb-NO"/>
          </a:p>
        </p:txBody>
      </p:sp>
      <p:pic>
        <p:nvPicPr>
          <p:cNvPr id="6" name="Picture 2" descr="https://ddialliance.org/sites/default/files/ddi-logo.jpg">
            <a:extLst>
              <a:ext uri="{FF2B5EF4-FFF2-40B4-BE49-F238E27FC236}">
                <a16:creationId xmlns:a16="http://schemas.microsoft.com/office/drawing/2014/main" id="{9C3A2909-7A29-4A50-A42A-B1F29C186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54" y="5902187"/>
            <a:ext cx="2670327"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712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6192</Words>
  <Application>Microsoft Office PowerPoint</Application>
  <PresentationFormat>On-screen Show (4:3)</PresentationFormat>
  <Paragraphs>1084</Paragraphs>
  <Slides>75</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ＭＳ Ｐゴシック</vt:lpstr>
      <vt:lpstr>Arial</vt:lpstr>
      <vt:lpstr>Calibri</vt:lpstr>
      <vt:lpstr>Constantia</vt:lpstr>
      <vt:lpstr>Courier New</vt:lpstr>
      <vt:lpstr>Georgia</vt:lpstr>
      <vt:lpstr>Times New Roman</vt:lpstr>
      <vt:lpstr>Wingdings</vt:lpstr>
      <vt:lpstr>Office-tema</vt:lpstr>
      <vt:lpstr>PowerPoint Presentation</vt:lpstr>
      <vt:lpstr>Outline</vt:lpstr>
      <vt:lpstr>Metadata </vt:lpstr>
      <vt:lpstr> </vt:lpstr>
      <vt:lpstr>  </vt:lpstr>
      <vt:lpstr>PowerPoint Presentation</vt:lpstr>
      <vt:lpstr>What is DDI?</vt:lpstr>
      <vt:lpstr>DDI as a standard</vt:lpstr>
      <vt:lpstr>More information</vt:lpstr>
      <vt:lpstr>DDI Alliance …</vt:lpstr>
      <vt:lpstr>DDI Alliance</vt:lpstr>
      <vt:lpstr>PowerPoint Presentation</vt:lpstr>
      <vt:lpstr>Why Use DDI?</vt:lpstr>
      <vt:lpstr>Benefits of DDI</vt:lpstr>
      <vt:lpstr>Challenges of DDI</vt:lpstr>
      <vt:lpstr>Getting started with DDI</vt:lpstr>
      <vt:lpstr>Interpretation of DDI</vt:lpstr>
      <vt:lpstr>…</vt:lpstr>
      <vt:lpstr>Examples of DDI Tags</vt:lpstr>
      <vt:lpstr>DDI users</vt:lpstr>
      <vt:lpstr>DDI Users in 2020</vt:lpstr>
      <vt:lpstr>DDI Audiences</vt:lpstr>
      <vt:lpstr>Caveat!</vt:lpstr>
      <vt:lpstr>DDI Products</vt:lpstr>
      <vt:lpstr>DDI Codebook</vt:lpstr>
      <vt:lpstr>PowerPoint Presentation</vt:lpstr>
      <vt:lpstr>PowerPoint Presentation</vt:lpstr>
      <vt:lpstr>PowerPoint Presentation</vt:lpstr>
      <vt:lpstr> </vt:lpstr>
      <vt:lpstr>DDI Codebook </vt:lpstr>
      <vt:lpstr> DDI Codebook …</vt:lpstr>
      <vt:lpstr>Best Practices Document </vt:lpstr>
      <vt:lpstr> </vt:lpstr>
      <vt:lpstr>ODESI BPD Example</vt:lpstr>
      <vt:lpstr> </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References</vt:lpstr>
      <vt:lpstr>Accreditation</vt:lpstr>
      <vt:lpstr>PowerPoint Presentation</vt:lpstr>
      <vt:lpstr>PowerPoint Presentation</vt:lpstr>
    </vt:vector>
  </TitlesOfParts>
  <Company>Norsk Samfunnsvitenskapelig Datatjeneste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Hilde Orten</dc:creator>
  <cp:lastModifiedBy>Benjamin Beuster</cp:lastModifiedBy>
  <cp:revision>258</cp:revision>
  <cp:lastPrinted>2020-11-26T22:20:09Z</cp:lastPrinted>
  <dcterms:created xsi:type="dcterms:W3CDTF">2019-09-11T08:45:01Z</dcterms:created>
  <dcterms:modified xsi:type="dcterms:W3CDTF">2020-11-30T10:22:15Z</dcterms:modified>
</cp:coreProperties>
</file>